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3"/>
  </p:notesMasterIdLst>
  <p:sldIdLst>
    <p:sldId id="264" r:id="rId2"/>
    <p:sldId id="257" r:id="rId3"/>
    <p:sldId id="305" r:id="rId4"/>
    <p:sldId id="278" r:id="rId5"/>
    <p:sldId id="288" r:id="rId6"/>
    <p:sldId id="309" r:id="rId7"/>
    <p:sldId id="285" r:id="rId8"/>
    <p:sldId id="307" r:id="rId9"/>
    <p:sldId id="286" r:id="rId10"/>
    <p:sldId id="310" r:id="rId11"/>
    <p:sldId id="280" r:id="rId12"/>
    <p:sldId id="279" r:id="rId13"/>
    <p:sldId id="315" r:id="rId14"/>
    <p:sldId id="296" r:id="rId15"/>
    <p:sldId id="299" r:id="rId16"/>
    <p:sldId id="302" r:id="rId17"/>
    <p:sldId id="297" r:id="rId18"/>
    <p:sldId id="290" r:id="rId19"/>
    <p:sldId id="312" r:id="rId20"/>
    <p:sldId id="313" r:id="rId21"/>
    <p:sldId id="258" r:id="rId22"/>
  </p:sldIdLst>
  <p:sldSz cx="18288000" cy="10287000"/>
  <p:notesSz cx="6858000" cy="9144000"/>
  <p:embeddedFontLst>
    <p:embeddedFont>
      <p:font typeface="Arial Bold" panose="020B0604020202020204" charset="-18"/>
      <p:regular r:id="rId24"/>
      <p:bold r:id="rId25"/>
    </p:embeddedFont>
    <p:embeddedFont>
      <p:font typeface="Arial Nova" panose="020B0504020202020204" pitchFamily="34"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57C"/>
    <a:srgbClr val="A21F4B"/>
    <a:srgbClr val="C1E3FF"/>
    <a:srgbClr val="53B1FF"/>
    <a:srgbClr val="0085F2"/>
    <a:srgbClr val="9FD4FF"/>
    <a:srgbClr val="D73168"/>
    <a:srgbClr val="F4C2D3"/>
    <a:srgbClr val="ED9BB6"/>
    <a:srgbClr val="DE50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86835" autoAdjust="0"/>
  </p:normalViewPr>
  <p:slideViewPr>
    <p:cSldViewPr>
      <p:cViewPr varScale="1">
        <p:scale>
          <a:sx n="44" d="100"/>
          <a:sy n="44" d="100"/>
        </p:scale>
        <p:origin x="2232" y="7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66B63C-86C1-4F82-9580-0757B75F4DCF}" type="doc">
      <dgm:prSet loTypeId="urn:microsoft.com/office/officeart/2016/7/layout/RoundedRectangleTimeline" loCatId="process" qsTypeId="urn:microsoft.com/office/officeart/2005/8/quickstyle/simple1" qsCatId="simple" csTypeId="urn:microsoft.com/office/officeart/2005/8/colors/colorful1" csCatId="colorful" phldr="1"/>
      <dgm:spPr/>
      <dgm:t>
        <a:bodyPr/>
        <a:lstStyle/>
        <a:p>
          <a:endParaRPr lang="en-US"/>
        </a:p>
      </dgm:t>
    </dgm:pt>
    <dgm:pt modelId="{8273BF64-9515-485C-9F3A-5E1F64973DCC}">
      <dgm:prSet/>
      <dgm:spPr>
        <a:solidFill>
          <a:srgbClr val="D73168"/>
        </a:solidFill>
        <a:ln>
          <a:solidFill>
            <a:srgbClr val="D73168"/>
          </a:solidFill>
        </a:ln>
      </dgm:spPr>
      <dgm:t>
        <a:bodyPr/>
        <a:lstStyle/>
        <a:p>
          <a:r>
            <a:rPr lang="en-US" dirty="0"/>
            <a:t>2015</a:t>
          </a:r>
        </a:p>
      </dgm:t>
    </dgm:pt>
    <dgm:pt modelId="{9C1EA0D2-FA76-45D0-8598-AA2C807BF43D}" type="parTrans" cxnId="{4C09741B-CAA9-4A9A-89ED-AD783F0EE9E9}">
      <dgm:prSet/>
      <dgm:spPr/>
      <dgm:t>
        <a:bodyPr/>
        <a:lstStyle/>
        <a:p>
          <a:endParaRPr lang="en-US"/>
        </a:p>
      </dgm:t>
    </dgm:pt>
    <dgm:pt modelId="{43F9B3D4-2903-4001-AF36-059B11DFB993}" type="sibTrans" cxnId="{4C09741B-CAA9-4A9A-89ED-AD783F0EE9E9}">
      <dgm:prSet/>
      <dgm:spPr/>
      <dgm:t>
        <a:bodyPr/>
        <a:lstStyle/>
        <a:p>
          <a:endParaRPr lang="en-US"/>
        </a:p>
      </dgm:t>
    </dgm:pt>
    <dgm:pt modelId="{4E0C1D41-58AF-4F78-A26A-AD359B5F23F8}">
      <dgm:prSet/>
      <dgm:spPr/>
      <dgm:t>
        <a:bodyPr/>
        <a:lstStyle/>
        <a:p>
          <a:r>
            <a:rPr lang="en-US" b="1" dirty="0">
              <a:solidFill>
                <a:srgbClr val="00457C"/>
              </a:solidFill>
              <a:latin typeface="Arial" panose="020B0604020202020204" pitchFamily="34" charset="0"/>
              <a:cs typeface="Arial" panose="020B0604020202020204" pitchFamily="34" charset="0"/>
            </a:rPr>
            <a:t>UN Sustainable Development Goals</a:t>
          </a:r>
        </a:p>
      </dgm:t>
    </dgm:pt>
    <dgm:pt modelId="{EFBAD487-D493-449C-A55E-C3D384142586}" type="parTrans" cxnId="{9525D0BA-55D7-4E6A-9BEA-643E932A09F5}">
      <dgm:prSet/>
      <dgm:spPr/>
      <dgm:t>
        <a:bodyPr/>
        <a:lstStyle/>
        <a:p>
          <a:endParaRPr lang="en-US"/>
        </a:p>
      </dgm:t>
    </dgm:pt>
    <dgm:pt modelId="{9AB2B1F5-5E36-4F5B-9D10-D0478DADE53F}" type="sibTrans" cxnId="{9525D0BA-55D7-4E6A-9BEA-643E932A09F5}">
      <dgm:prSet/>
      <dgm:spPr/>
      <dgm:t>
        <a:bodyPr/>
        <a:lstStyle/>
        <a:p>
          <a:endParaRPr lang="en-US"/>
        </a:p>
      </dgm:t>
    </dgm:pt>
    <dgm:pt modelId="{43CC8C97-223F-488C-B0E4-3E4D4FF3AFF0}">
      <dgm:prSet/>
      <dgm:spPr/>
      <dgm:t>
        <a:bodyPr/>
        <a:lstStyle/>
        <a:p>
          <a:r>
            <a:rPr lang="en-US" dirty="0">
              <a:solidFill>
                <a:srgbClr val="00457C"/>
              </a:solidFill>
              <a:latin typeface="Arial" panose="020B0604020202020204" pitchFamily="34" charset="0"/>
              <a:cs typeface="Arial" panose="020B0604020202020204" pitchFamily="34" charset="0"/>
            </a:rPr>
            <a:t>Science Based Targets initiatives</a:t>
          </a:r>
        </a:p>
      </dgm:t>
    </dgm:pt>
    <dgm:pt modelId="{7ED27DFD-9035-4B12-86AF-EF474CC25D47}" type="parTrans" cxnId="{E130607F-50DA-45F2-B228-8AB46A6F5A88}">
      <dgm:prSet/>
      <dgm:spPr/>
      <dgm:t>
        <a:bodyPr/>
        <a:lstStyle/>
        <a:p>
          <a:endParaRPr lang="en-US"/>
        </a:p>
      </dgm:t>
    </dgm:pt>
    <dgm:pt modelId="{FBC69F02-5D64-4404-9546-EE289E8CB4CC}" type="sibTrans" cxnId="{E130607F-50DA-45F2-B228-8AB46A6F5A88}">
      <dgm:prSet/>
      <dgm:spPr/>
      <dgm:t>
        <a:bodyPr/>
        <a:lstStyle/>
        <a:p>
          <a:endParaRPr lang="en-US"/>
        </a:p>
      </dgm:t>
    </dgm:pt>
    <dgm:pt modelId="{1F2FCF10-3B37-4AC3-86E3-26018E95AE13}">
      <dgm:prSet/>
      <dgm:spPr>
        <a:solidFill>
          <a:srgbClr val="E77DA0"/>
        </a:solidFill>
        <a:ln>
          <a:solidFill>
            <a:srgbClr val="E77DA0"/>
          </a:solidFill>
        </a:ln>
      </dgm:spPr>
      <dgm:t>
        <a:bodyPr/>
        <a:lstStyle/>
        <a:p>
          <a:r>
            <a:rPr lang="en-US" dirty="0">
              <a:solidFill>
                <a:schemeClr val="tx1"/>
              </a:solidFill>
            </a:rPr>
            <a:t>2017</a:t>
          </a:r>
        </a:p>
      </dgm:t>
    </dgm:pt>
    <dgm:pt modelId="{014C6F47-D739-482A-B02F-B497C9D46FCD}" type="parTrans" cxnId="{C9984AD9-3E40-4D2B-8FC4-CDD3FAB02486}">
      <dgm:prSet/>
      <dgm:spPr/>
      <dgm:t>
        <a:bodyPr/>
        <a:lstStyle/>
        <a:p>
          <a:endParaRPr lang="en-US"/>
        </a:p>
      </dgm:t>
    </dgm:pt>
    <dgm:pt modelId="{3BBA1AEC-0FF2-461D-8B03-9D0CAEEF06BA}" type="sibTrans" cxnId="{C9984AD9-3E40-4D2B-8FC4-CDD3FAB02486}">
      <dgm:prSet/>
      <dgm:spPr/>
      <dgm:t>
        <a:bodyPr/>
        <a:lstStyle/>
        <a:p>
          <a:endParaRPr lang="en-US"/>
        </a:p>
      </dgm:t>
    </dgm:pt>
    <dgm:pt modelId="{8C81A0BF-515D-49B6-B4A8-ACFDEBBF5C36}">
      <dgm:prSet/>
      <dgm:spPr/>
      <dgm:t>
        <a:bodyPr/>
        <a:lstStyle/>
        <a:p>
          <a:r>
            <a:rPr lang="en-US" b="1" dirty="0">
              <a:solidFill>
                <a:srgbClr val="00457C"/>
              </a:solidFill>
              <a:latin typeface="Arial" panose="020B0604020202020204" pitchFamily="34" charset="0"/>
              <a:cs typeface="Arial" panose="020B0604020202020204" pitchFamily="34" charset="0"/>
            </a:rPr>
            <a:t>Recommendations on the Task-force on Climate-related Financial Disclosures (TCFD)</a:t>
          </a:r>
        </a:p>
      </dgm:t>
    </dgm:pt>
    <dgm:pt modelId="{E1961B68-5527-45AC-8021-EC8D42243217}" type="parTrans" cxnId="{9D08B99C-B728-485E-BA2B-3888A2DE55AC}">
      <dgm:prSet/>
      <dgm:spPr/>
      <dgm:t>
        <a:bodyPr/>
        <a:lstStyle/>
        <a:p>
          <a:endParaRPr lang="en-US"/>
        </a:p>
      </dgm:t>
    </dgm:pt>
    <dgm:pt modelId="{4E002AFA-7EFC-40A0-BC9A-C756C92CAC32}" type="sibTrans" cxnId="{9D08B99C-B728-485E-BA2B-3888A2DE55AC}">
      <dgm:prSet/>
      <dgm:spPr/>
      <dgm:t>
        <a:bodyPr/>
        <a:lstStyle/>
        <a:p>
          <a:endParaRPr lang="en-US"/>
        </a:p>
      </dgm:t>
    </dgm:pt>
    <dgm:pt modelId="{CF397AA2-D54D-4040-BBD8-CAE26E9BB32D}">
      <dgm:prSet/>
      <dgm:spPr/>
      <dgm:t>
        <a:bodyPr/>
        <a:lstStyle/>
        <a:p>
          <a:r>
            <a:rPr lang="en-US" dirty="0">
              <a:solidFill>
                <a:schemeClr val="tx1"/>
              </a:solidFill>
              <a:latin typeface="Arial" panose="020B0604020202020204" pitchFamily="34" charset="0"/>
              <a:cs typeface="Arial" panose="020B0604020202020204" pitchFamily="34" charset="0"/>
            </a:rPr>
            <a:t>One Planet Summit &amp; French Business Climate Pledge</a:t>
          </a:r>
        </a:p>
      </dgm:t>
    </dgm:pt>
    <dgm:pt modelId="{F7EF4A65-95C1-4B1A-9F8D-45F8CD0B5D53}" type="parTrans" cxnId="{183BDFA5-54E2-4346-8D6F-1DE8DD86C0A2}">
      <dgm:prSet/>
      <dgm:spPr/>
      <dgm:t>
        <a:bodyPr/>
        <a:lstStyle/>
        <a:p>
          <a:endParaRPr lang="en-US"/>
        </a:p>
      </dgm:t>
    </dgm:pt>
    <dgm:pt modelId="{C0EAE8BE-7E49-415D-BF7F-A835BDC9DF58}" type="sibTrans" cxnId="{183BDFA5-54E2-4346-8D6F-1DE8DD86C0A2}">
      <dgm:prSet/>
      <dgm:spPr/>
      <dgm:t>
        <a:bodyPr/>
        <a:lstStyle/>
        <a:p>
          <a:endParaRPr lang="en-US"/>
        </a:p>
      </dgm:t>
    </dgm:pt>
    <dgm:pt modelId="{3875F5AE-F6C1-4145-BCF8-E4703FAA115A}">
      <dgm:prSet/>
      <dgm:spPr>
        <a:solidFill>
          <a:srgbClr val="ED9BB6"/>
        </a:solidFill>
        <a:ln>
          <a:solidFill>
            <a:srgbClr val="ED9BB6"/>
          </a:solidFill>
        </a:ln>
      </dgm:spPr>
      <dgm:t>
        <a:bodyPr/>
        <a:lstStyle/>
        <a:p>
          <a:r>
            <a:rPr lang="en-US" dirty="0">
              <a:solidFill>
                <a:schemeClr val="tx1"/>
              </a:solidFill>
            </a:rPr>
            <a:t>2018</a:t>
          </a:r>
        </a:p>
      </dgm:t>
    </dgm:pt>
    <dgm:pt modelId="{54D9AF79-191A-4AFC-973E-C04E99085158}" type="parTrans" cxnId="{24473102-4120-4A73-87DD-EC45EE28E02E}">
      <dgm:prSet/>
      <dgm:spPr/>
      <dgm:t>
        <a:bodyPr/>
        <a:lstStyle/>
        <a:p>
          <a:endParaRPr lang="en-US"/>
        </a:p>
      </dgm:t>
    </dgm:pt>
    <dgm:pt modelId="{A3431789-6637-4D84-BBBD-D7DFEB7C18CC}" type="sibTrans" cxnId="{24473102-4120-4A73-87DD-EC45EE28E02E}">
      <dgm:prSet/>
      <dgm:spPr/>
      <dgm:t>
        <a:bodyPr/>
        <a:lstStyle/>
        <a:p>
          <a:endParaRPr lang="en-US"/>
        </a:p>
      </dgm:t>
    </dgm:pt>
    <dgm:pt modelId="{C377F7F3-DE68-4CF9-AC32-E10E17442AF4}">
      <dgm:prSet/>
      <dgm:spPr/>
      <dgm:t>
        <a:bodyPr/>
        <a:lstStyle/>
        <a:p>
          <a:r>
            <a:rPr lang="cs-CZ" dirty="0">
              <a:solidFill>
                <a:schemeClr val="tx1"/>
              </a:solidFill>
              <a:latin typeface="Arial" panose="020B0604020202020204" pitchFamily="34" charset="0"/>
              <a:cs typeface="Arial" panose="020B0604020202020204" pitchFamily="34" charset="0"/>
            </a:rPr>
            <a:t>T</a:t>
          </a:r>
          <a:r>
            <a:rPr lang="en-US" dirty="0" err="1">
              <a:solidFill>
                <a:schemeClr val="tx1"/>
              </a:solidFill>
              <a:latin typeface="Arial" panose="020B0604020202020204" pitchFamily="34" charset="0"/>
              <a:cs typeface="Arial" panose="020B0604020202020204" pitchFamily="34" charset="0"/>
            </a:rPr>
            <a:t>echnical</a:t>
          </a:r>
          <a:r>
            <a:rPr lang="en-US" dirty="0">
              <a:solidFill>
                <a:schemeClr val="tx1"/>
              </a:solidFill>
              <a:latin typeface="Arial" panose="020B0604020202020204" pitchFamily="34" charset="0"/>
              <a:cs typeface="Arial" panose="020B0604020202020204" pitchFamily="34" charset="0"/>
            </a:rPr>
            <a:t> Expert Group (TEG) on Sustainable Finance July 2018</a:t>
          </a:r>
          <a:endParaRPr lang="en-US" b="1" dirty="0">
            <a:solidFill>
              <a:schemeClr val="tx1"/>
            </a:solidFill>
            <a:latin typeface="Arial" panose="020B0604020202020204" pitchFamily="34" charset="0"/>
            <a:cs typeface="Arial" panose="020B0604020202020204" pitchFamily="34" charset="0"/>
          </a:endParaRPr>
        </a:p>
      </dgm:t>
    </dgm:pt>
    <dgm:pt modelId="{7708B0D4-C4CD-45BD-9D15-4739DC647A6C}" type="parTrans" cxnId="{5DB73451-3C95-4FB8-B9E6-3E7D30F9AA6C}">
      <dgm:prSet/>
      <dgm:spPr/>
      <dgm:t>
        <a:bodyPr/>
        <a:lstStyle/>
        <a:p>
          <a:endParaRPr lang="en-US"/>
        </a:p>
      </dgm:t>
    </dgm:pt>
    <dgm:pt modelId="{F00CE04A-4919-4D06-995C-52F7FD1B69B5}" type="sibTrans" cxnId="{5DB73451-3C95-4FB8-B9E6-3E7D30F9AA6C}">
      <dgm:prSet/>
      <dgm:spPr/>
      <dgm:t>
        <a:bodyPr/>
        <a:lstStyle/>
        <a:p>
          <a:endParaRPr lang="en-US"/>
        </a:p>
      </dgm:t>
    </dgm:pt>
    <dgm:pt modelId="{25FB823E-7B39-4C1B-9723-E4BC054842A9}">
      <dgm:prSet/>
      <dgm:spPr/>
      <dgm:t>
        <a:bodyPr/>
        <a:lstStyle/>
        <a:p>
          <a:r>
            <a:rPr lang="en-US" dirty="0">
              <a:solidFill>
                <a:schemeClr val="tx1"/>
              </a:solidFill>
              <a:latin typeface="Arial" panose="020B0604020202020204" pitchFamily="34" charset="0"/>
              <a:cs typeface="Arial" panose="020B0604020202020204" pitchFamily="34" charset="0"/>
            </a:rPr>
            <a:t>Climate Action 100+</a:t>
          </a:r>
        </a:p>
      </dgm:t>
    </dgm:pt>
    <dgm:pt modelId="{19CCD2D7-B3B0-4E92-95A6-AEF71920D0D0}" type="parTrans" cxnId="{F1AFBEA6-105F-4C7B-9B86-AEBBC0AAFF42}">
      <dgm:prSet/>
      <dgm:spPr/>
      <dgm:t>
        <a:bodyPr/>
        <a:lstStyle/>
        <a:p>
          <a:endParaRPr lang="en-US"/>
        </a:p>
      </dgm:t>
    </dgm:pt>
    <dgm:pt modelId="{F9B26E28-29C7-4AB3-82B9-C845E7D86534}" type="sibTrans" cxnId="{F1AFBEA6-105F-4C7B-9B86-AEBBC0AAFF42}">
      <dgm:prSet/>
      <dgm:spPr/>
      <dgm:t>
        <a:bodyPr/>
        <a:lstStyle/>
        <a:p>
          <a:endParaRPr lang="en-US"/>
        </a:p>
      </dgm:t>
    </dgm:pt>
    <dgm:pt modelId="{E4E1351C-B869-4113-B505-FAD1AF626EB0}">
      <dgm:prSet/>
      <dgm:spPr/>
      <dgm:t>
        <a:bodyPr/>
        <a:lstStyle/>
        <a:p>
          <a:r>
            <a:rPr lang="en-US" dirty="0">
              <a:solidFill>
                <a:schemeClr val="tx1"/>
              </a:solidFill>
              <a:latin typeface="Arial" panose="020B0604020202020204" pitchFamily="34" charset="0"/>
              <a:cs typeface="Arial" panose="020B0604020202020204" pitchFamily="34" charset="0"/>
            </a:rPr>
            <a:t>IPCC Special Report (impacts of global warming of 1.5°C)</a:t>
          </a:r>
        </a:p>
      </dgm:t>
    </dgm:pt>
    <dgm:pt modelId="{AD0DA1A6-2473-45B3-8916-DF09A64F83F5}" type="parTrans" cxnId="{A545158C-8AF4-4827-8548-4E1130CB569C}">
      <dgm:prSet/>
      <dgm:spPr/>
      <dgm:t>
        <a:bodyPr/>
        <a:lstStyle/>
        <a:p>
          <a:endParaRPr lang="en-US"/>
        </a:p>
      </dgm:t>
    </dgm:pt>
    <dgm:pt modelId="{AD72486A-3087-4F66-A4E7-FB9F3B71F9A4}" type="sibTrans" cxnId="{A545158C-8AF4-4827-8548-4E1130CB569C}">
      <dgm:prSet/>
      <dgm:spPr/>
      <dgm:t>
        <a:bodyPr/>
        <a:lstStyle/>
        <a:p>
          <a:endParaRPr lang="en-US"/>
        </a:p>
      </dgm:t>
    </dgm:pt>
    <dgm:pt modelId="{9E9BA83F-E384-4CD4-A62C-21ECC1EC1101}">
      <dgm:prSet/>
      <dgm:spPr>
        <a:solidFill>
          <a:srgbClr val="C1E3FF"/>
        </a:solidFill>
        <a:ln>
          <a:solidFill>
            <a:srgbClr val="C1E3FF"/>
          </a:solidFill>
        </a:ln>
      </dgm:spPr>
      <dgm:t>
        <a:bodyPr/>
        <a:lstStyle/>
        <a:p>
          <a:r>
            <a:rPr lang="en-US" dirty="0">
              <a:solidFill>
                <a:schemeClr val="tx1"/>
              </a:solidFill>
            </a:rPr>
            <a:t>2019</a:t>
          </a:r>
        </a:p>
      </dgm:t>
    </dgm:pt>
    <dgm:pt modelId="{27090934-37D9-4EF0-BB17-9BEFF760AB2A}" type="parTrans" cxnId="{D1452F48-C774-4DFF-93FC-E2B9C63DAD1F}">
      <dgm:prSet/>
      <dgm:spPr/>
      <dgm:t>
        <a:bodyPr/>
        <a:lstStyle/>
        <a:p>
          <a:endParaRPr lang="en-US"/>
        </a:p>
      </dgm:t>
    </dgm:pt>
    <dgm:pt modelId="{88CF21CC-3D7E-4127-99E2-407152829671}" type="sibTrans" cxnId="{D1452F48-C774-4DFF-93FC-E2B9C63DAD1F}">
      <dgm:prSet/>
      <dgm:spPr/>
      <dgm:t>
        <a:bodyPr/>
        <a:lstStyle/>
        <a:p>
          <a:endParaRPr lang="en-US"/>
        </a:p>
      </dgm:t>
    </dgm:pt>
    <dgm:pt modelId="{9F51010B-A14D-4991-8100-95513B601567}">
      <dgm:prSet/>
      <dgm:spPr/>
      <dgm:t>
        <a:bodyPr/>
        <a:lstStyle/>
        <a:p>
          <a:r>
            <a:rPr lang="en-GB" b="1" dirty="0">
              <a:solidFill>
                <a:schemeClr val="tx1"/>
              </a:solidFill>
              <a:latin typeface="Arial" panose="020B0604020202020204" pitchFamily="34" charset="0"/>
              <a:cs typeface="Arial" panose="020B0604020202020204" pitchFamily="34" charset="0"/>
            </a:rPr>
            <a:t>European Green Deal</a:t>
          </a:r>
        </a:p>
      </dgm:t>
    </dgm:pt>
    <dgm:pt modelId="{3C36ED8E-5938-4B67-AAA2-5CBED5B6A25F}" type="parTrans" cxnId="{268184DA-9D2D-45F8-A419-EFC85DC96A7C}">
      <dgm:prSet/>
      <dgm:spPr/>
      <dgm:t>
        <a:bodyPr/>
        <a:lstStyle/>
        <a:p>
          <a:endParaRPr lang="en-US"/>
        </a:p>
      </dgm:t>
    </dgm:pt>
    <dgm:pt modelId="{E9730314-6ACE-4AEE-9A65-F94614FF1491}" type="sibTrans" cxnId="{268184DA-9D2D-45F8-A419-EFC85DC96A7C}">
      <dgm:prSet/>
      <dgm:spPr/>
      <dgm:t>
        <a:bodyPr/>
        <a:lstStyle/>
        <a:p>
          <a:endParaRPr lang="en-US"/>
        </a:p>
      </dgm:t>
    </dgm:pt>
    <dgm:pt modelId="{F7EA2AE6-87ED-4971-9AED-D442732BDFB1}">
      <dgm:prSet/>
      <dgm:spPr/>
      <dgm:t>
        <a:bodyPr/>
        <a:lstStyle/>
        <a:p>
          <a:r>
            <a:rPr lang="en-US" b="1" dirty="0">
              <a:solidFill>
                <a:srgbClr val="A21F4B"/>
              </a:solidFill>
              <a:latin typeface="Arial" panose="020B0604020202020204" pitchFamily="34" charset="0"/>
              <a:cs typeface="Arial" panose="020B0604020202020204" pitchFamily="34" charset="0"/>
            </a:rPr>
            <a:t>EU </a:t>
          </a:r>
          <a:r>
            <a:rPr lang="cs-CZ" b="1" dirty="0">
              <a:solidFill>
                <a:srgbClr val="A21F4B"/>
              </a:solidFill>
              <a:latin typeface="Arial" panose="020B0604020202020204" pitchFamily="34" charset="0"/>
              <a:cs typeface="Arial" panose="020B0604020202020204" pitchFamily="34" charset="0"/>
            </a:rPr>
            <a:t>T</a:t>
          </a:r>
          <a:r>
            <a:rPr lang="en-US" b="1" dirty="0" err="1">
              <a:solidFill>
                <a:srgbClr val="A21F4B"/>
              </a:solidFill>
              <a:latin typeface="Arial" panose="020B0604020202020204" pitchFamily="34" charset="0"/>
              <a:cs typeface="Arial" panose="020B0604020202020204" pitchFamily="34" charset="0"/>
            </a:rPr>
            <a:t>axonom</a:t>
          </a:r>
          <a:r>
            <a:rPr lang="cs-CZ" b="1" dirty="0">
              <a:solidFill>
                <a:srgbClr val="A21F4B"/>
              </a:solidFill>
              <a:latin typeface="Arial" panose="020B0604020202020204" pitchFamily="34" charset="0"/>
              <a:cs typeface="Arial" panose="020B0604020202020204" pitchFamily="34" charset="0"/>
            </a:rPr>
            <a:t>y</a:t>
          </a:r>
          <a:endParaRPr lang="en-US" b="1" dirty="0">
            <a:solidFill>
              <a:srgbClr val="A21F4B"/>
            </a:solidFill>
            <a:latin typeface="Arial" panose="020B0604020202020204" pitchFamily="34" charset="0"/>
            <a:cs typeface="Arial" panose="020B0604020202020204" pitchFamily="34" charset="0"/>
          </a:endParaRPr>
        </a:p>
      </dgm:t>
    </dgm:pt>
    <dgm:pt modelId="{98DB9FE1-A215-48C2-B86F-4470C4BFAE56}" type="parTrans" cxnId="{1FB86F8E-FE38-4BA7-9CCE-50B3AC6A17CD}">
      <dgm:prSet/>
      <dgm:spPr/>
      <dgm:t>
        <a:bodyPr/>
        <a:lstStyle/>
        <a:p>
          <a:endParaRPr lang="en-US"/>
        </a:p>
      </dgm:t>
    </dgm:pt>
    <dgm:pt modelId="{40F5CA68-4C5C-4561-A1E8-95CE2953969E}" type="sibTrans" cxnId="{1FB86F8E-FE38-4BA7-9CCE-50B3AC6A17CD}">
      <dgm:prSet/>
      <dgm:spPr/>
      <dgm:t>
        <a:bodyPr/>
        <a:lstStyle/>
        <a:p>
          <a:endParaRPr lang="en-US"/>
        </a:p>
      </dgm:t>
    </dgm:pt>
    <dgm:pt modelId="{226824EE-8B6C-43D5-A030-FF3B8A8CDF19}">
      <dgm:prSet/>
      <dgm:spPr/>
      <dgm:t>
        <a:bodyPr/>
        <a:lstStyle/>
        <a:p>
          <a:r>
            <a:rPr lang="en-US" b="1" dirty="0">
              <a:solidFill>
                <a:srgbClr val="A21F4B"/>
              </a:solidFill>
              <a:latin typeface="Arial" panose="020B0604020202020204" pitchFamily="34" charset="0"/>
              <a:cs typeface="Arial" panose="020B0604020202020204" pitchFamily="34" charset="0"/>
            </a:rPr>
            <a:t>Sustainable Finance Disclosure Regulation </a:t>
          </a:r>
          <a:r>
            <a:rPr lang="cs-CZ" b="1" dirty="0">
              <a:solidFill>
                <a:srgbClr val="A21F4B"/>
              </a:solidFill>
              <a:latin typeface="Arial" panose="020B0604020202020204" pitchFamily="34" charset="0"/>
              <a:cs typeface="Arial" panose="020B0604020202020204" pitchFamily="34" charset="0"/>
            </a:rPr>
            <a:t>(SFDR)</a:t>
          </a:r>
          <a:endParaRPr lang="en-US" b="1" dirty="0">
            <a:solidFill>
              <a:srgbClr val="A21F4B"/>
            </a:solidFill>
            <a:latin typeface="Arial" panose="020B0604020202020204" pitchFamily="34" charset="0"/>
            <a:cs typeface="Arial" panose="020B0604020202020204" pitchFamily="34" charset="0"/>
          </a:endParaRPr>
        </a:p>
      </dgm:t>
    </dgm:pt>
    <dgm:pt modelId="{2843DEE1-8F97-42DC-BD77-11FC096C77BB}" type="parTrans" cxnId="{610ADE54-84CC-4F03-BBE0-C33BC7B5571A}">
      <dgm:prSet/>
      <dgm:spPr/>
      <dgm:t>
        <a:bodyPr/>
        <a:lstStyle/>
        <a:p>
          <a:endParaRPr lang="en-US"/>
        </a:p>
      </dgm:t>
    </dgm:pt>
    <dgm:pt modelId="{932AA0D5-2DE3-414E-888F-2D3CF64EE650}" type="sibTrans" cxnId="{610ADE54-84CC-4F03-BBE0-C33BC7B5571A}">
      <dgm:prSet/>
      <dgm:spPr/>
      <dgm:t>
        <a:bodyPr/>
        <a:lstStyle/>
        <a:p>
          <a:endParaRPr lang="en-US"/>
        </a:p>
      </dgm:t>
    </dgm:pt>
    <dgm:pt modelId="{B5A2C26E-EBF9-49CB-88F0-D35119E0F102}">
      <dgm:prSet/>
      <dgm:spPr>
        <a:solidFill>
          <a:srgbClr val="9FD4FF"/>
        </a:solidFill>
        <a:ln>
          <a:solidFill>
            <a:srgbClr val="9FD4FF"/>
          </a:solidFill>
        </a:ln>
      </dgm:spPr>
      <dgm:t>
        <a:bodyPr/>
        <a:lstStyle/>
        <a:p>
          <a:r>
            <a:rPr lang="en-US" dirty="0">
              <a:solidFill>
                <a:schemeClr val="tx1"/>
              </a:solidFill>
            </a:rPr>
            <a:t>2020</a:t>
          </a:r>
        </a:p>
      </dgm:t>
    </dgm:pt>
    <dgm:pt modelId="{E51E532E-C101-449A-BC1E-B832279CC0C9}" type="parTrans" cxnId="{7023A5B9-39DB-4874-8BA6-B4AE8BC162C8}">
      <dgm:prSet/>
      <dgm:spPr/>
      <dgm:t>
        <a:bodyPr/>
        <a:lstStyle/>
        <a:p>
          <a:endParaRPr lang="en-US"/>
        </a:p>
      </dgm:t>
    </dgm:pt>
    <dgm:pt modelId="{A5A5A036-C03C-4FDE-9AEC-8C75926CD0EC}" type="sibTrans" cxnId="{7023A5B9-39DB-4874-8BA6-B4AE8BC162C8}">
      <dgm:prSet/>
      <dgm:spPr/>
      <dgm:t>
        <a:bodyPr/>
        <a:lstStyle/>
        <a:p>
          <a:endParaRPr lang="en-US"/>
        </a:p>
      </dgm:t>
    </dgm:pt>
    <dgm:pt modelId="{188C996C-499C-497C-982E-7EC837574A0C}">
      <dgm:prSet/>
      <dgm:spPr/>
      <dgm:t>
        <a:bodyPr/>
        <a:lstStyle/>
        <a:p>
          <a:r>
            <a:rPr lang="en-US" dirty="0">
              <a:solidFill>
                <a:schemeClr val="tx1"/>
              </a:solidFill>
              <a:latin typeface="Arial" panose="020B0604020202020204" pitchFamily="34" charset="0"/>
              <a:cs typeface="Arial" panose="020B0604020202020204" pitchFamily="34" charset="0"/>
            </a:rPr>
            <a:t>European Reporting Advisory Group (EFRAG)</a:t>
          </a:r>
        </a:p>
      </dgm:t>
    </dgm:pt>
    <dgm:pt modelId="{CD6B4EBB-F4F5-4FE8-B256-191925635218}" type="parTrans" cxnId="{58981F1A-7F14-4FE0-B980-771CF08CFEED}">
      <dgm:prSet/>
      <dgm:spPr/>
      <dgm:t>
        <a:bodyPr/>
        <a:lstStyle/>
        <a:p>
          <a:endParaRPr lang="en-US"/>
        </a:p>
      </dgm:t>
    </dgm:pt>
    <dgm:pt modelId="{23236821-62E0-4567-B115-E178CF373675}" type="sibTrans" cxnId="{58981F1A-7F14-4FE0-B980-771CF08CFEED}">
      <dgm:prSet/>
      <dgm:spPr/>
      <dgm:t>
        <a:bodyPr/>
        <a:lstStyle/>
        <a:p>
          <a:endParaRPr lang="en-US"/>
        </a:p>
      </dgm:t>
    </dgm:pt>
    <dgm:pt modelId="{EE2A8687-F6B6-4F8C-9A08-DEF3748D841C}">
      <dgm:prSet/>
      <dgm:spPr/>
      <dgm:t>
        <a:bodyPr/>
        <a:lstStyle/>
        <a:p>
          <a:r>
            <a:rPr lang="en-US" b="1" dirty="0">
              <a:solidFill>
                <a:schemeClr val="tx1"/>
              </a:solidFill>
              <a:latin typeface="Arial" panose="020B0604020202020204" pitchFamily="34" charset="0"/>
              <a:cs typeface="Arial" panose="020B0604020202020204" pitchFamily="34" charset="0"/>
            </a:rPr>
            <a:t>EU Taxonomy directive </a:t>
          </a:r>
          <a:r>
            <a:rPr lang="cs-CZ" b="1" dirty="0">
              <a:solidFill>
                <a:schemeClr val="tx1"/>
              </a:solidFill>
              <a:latin typeface="Arial" panose="020B0604020202020204" pitchFamily="34" charset="0"/>
              <a:cs typeface="Arial" panose="020B0604020202020204" pitchFamily="34" charset="0"/>
            </a:rPr>
            <a:t>coming </a:t>
          </a:r>
          <a:r>
            <a:rPr lang="cs-CZ" b="1" dirty="0" err="1">
              <a:solidFill>
                <a:schemeClr val="tx1"/>
              </a:solidFill>
              <a:latin typeface="Arial" panose="020B0604020202020204" pitchFamily="34" charset="0"/>
              <a:cs typeface="Arial" panose="020B0604020202020204" pitchFamily="34" charset="0"/>
            </a:rPr>
            <a:t>into</a:t>
          </a:r>
          <a:r>
            <a:rPr lang="cs-CZ" b="1" dirty="0">
              <a:solidFill>
                <a:schemeClr val="tx1"/>
              </a:solidFill>
              <a:latin typeface="Arial" panose="020B0604020202020204" pitchFamily="34" charset="0"/>
              <a:cs typeface="Arial" panose="020B0604020202020204" pitchFamily="34" charset="0"/>
            </a:rPr>
            <a:t> </a:t>
          </a:r>
          <a:r>
            <a:rPr lang="cs-CZ" b="1" dirty="0" err="1">
              <a:solidFill>
                <a:schemeClr val="tx1"/>
              </a:solidFill>
              <a:latin typeface="Arial" panose="020B0604020202020204" pitchFamily="34" charset="0"/>
              <a:cs typeface="Arial" panose="020B0604020202020204" pitchFamily="34" charset="0"/>
            </a:rPr>
            <a:t>force</a:t>
          </a:r>
          <a:endParaRPr lang="en-US" b="1" dirty="0">
            <a:solidFill>
              <a:schemeClr val="tx1"/>
            </a:solidFill>
            <a:latin typeface="Arial" panose="020B0604020202020204" pitchFamily="34" charset="0"/>
            <a:cs typeface="Arial" panose="020B0604020202020204" pitchFamily="34" charset="0"/>
          </a:endParaRPr>
        </a:p>
      </dgm:t>
    </dgm:pt>
    <dgm:pt modelId="{C937BA75-025E-4D7E-A3E1-36EC19CC561E}" type="parTrans" cxnId="{1648884E-4456-46C0-B8F3-F5CF3BC6944B}">
      <dgm:prSet/>
      <dgm:spPr/>
      <dgm:t>
        <a:bodyPr/>
        <a:lstStyle/>
        <a:p>
          <a:endParaRPr lang="en-US"/>
        </a:p>
      </dgm:t>
    </dgm:pt>
    <dgm:pt modelId="{796507CE-3341-48E2-BFAB-EB2377866439}" type="sibTrans" cxnId="{1648884E-4456-46C0-B8F3-F5CF3BC6944B}">
      <dgm:prSet/>
      <dgm:spPr/>
      <dgm:t>
        <a:bodyPr/>
        <a:lstStyle/>
        <a:p>
          <a:endParaRPr lang="en-US"/>
        </a:p>
      </dgm:t>
    </dgm:pt>
    <dgm:pt modelId="{B838C113-4537-4431-A6A7-30062A5612CB}">
      <dgm:prSet/>
      <dgm:spPr>
        <a:solidFill>
          <a:srgbClr val="53B1FF"/>
        </a:solidFill>
        <a:ln>
          <a:solidFill>
            <a:srgbClr val="53B1FF"/>
          </a:solidFill>
        </a:ln>
      </dgm:spPr>
      <dgm:t>
        <a:bodyPr/>
        <a:lstStyle/>
        <a:p>
          <a:r>
            <a:rPr lang="en-US" dirty="0"/>
            <a:t>2021–2022</a:t>
          </a:r>
        </a:p>
      </dgm:t>
    </dgm:pt>
    <dgm:pt modelId="{726251B4-89EE-42EE-B8E3-09261853178A}" type="parTrans" cxnId="{1132C202-7990-4D6D-98EC-E8614EF45998}">
      <dgm:prSet/>
      <dgm:spPr/>
      <dgm:t>
        <a:bodyPr/>
        <a:lstStyle/>
        <a:p>
          <a:endParaRPr lang="en-US"/>
        </a:p>
      </dgm:t>
    </dgm:pt>
    <dgm:pt modelId="{0434994D-2374-4F75-A30D-FF4B7B2E653E}" type="sibTrans" cxnId="{1132C202-7990-4D6D-98EC-E8614EF45998}">
      <dgm:prSet/>
      <dgm:spPr/>
      <dgm:t>
        <a:bodyPr/>
        <a:lstStyle/>
        <a:p>
          <a:endParaRPr lang="en-US"/>
        </a:p>
      </dgm:t>
    </dgm:pt>
    <dgm:pt modelId="{995C92BF-29E7-45B2-BBF9-A5727E1EA2B7}">
      <dgm:prSet/>
      <dgm:spPr/>
      <dgm:t>
        <a:bodyPr/>
        <a:lstStyle/>
        <a:p>
          <a:r>
            <a:rPr lang="en-US" b="1" dirty="0">
              <a:solidFill>
                <a:srgbClr val="A21F4B"/>
              </a:solidFill>
              <a:latin typeface="Arial" panose="020B0604020202020204" pitchFamily="34" charset="0"/>
              <a:cs typeface="Arial" panose="020B0604020202020204" pitchFamily="34" charset="0"/>
            </a:rPr>
            <a:t>Corporate Sustainability Reporting Directive (CSRD)</a:t>
          </a:r>
        </a:p>
      </dgm:t>
    </dgm:pt>
    <dgm:pt modelId="{4ACFAFC1-77DF-45E5-888B-E5F042C30703}" type="parTrans" cxnId="{6FB29C3C-204C-42CA-A21B-FC5AD1B7A78B}">
      <dgm:prSet/>
      <dgm:spPr/>
      <dgm:t>
        <a:bodyPr/>
        <a:lstStyle/>
        <a:p>
          <a:endParaRPr lang="en-US"/>
        </a:p>
      </dgm:t>
    </dgm:pt>
    <dgm:pt modelId="{7C66C1A2-A4D3-44EA-A35C-9F604692B2FE}" type="sibTrans" cxnId="{6FB29C3C-204C-42CA-A21B-FC5AD1B7A78B}">
      <dgm:prSet/>
      <dgm:spPr/>
      <dgm:t>
        <a:bodyPr/>
        <a:lstStyle/>
        <a:p>
          <a:endParaRPr lang="en-US"/>
        </a:p>
      </dgm:t>
    </dgm:pt>
    <dgm:pt modelId="{6EAB1889-8F87-4A3A-AD99-1F93889726B8}">
      <dgm:prSet/>
      <dgm:spPr/>
      <dgm:t>
        <a:bodyPr/>
        <a:lstStyle/>
        <a:p>
          <a:r>
            <a:rPr lang="en-US" dirty="0">
              <a:solidFill>
                <a:schemeClr val="tx1"/>
              </a:solidFill>
              <a:latin typeface="Arial" panose="020B0604020202020204" pitchFamily="34" charset="0"/>
              <a:cs typeface="Arial" panose="020B0604020202020204" pitchFamily="34" charset="0"/>
            </a:rPr>
            <a:t>Taxonomy Climate Delegated Act</a:t>
          </a:r>
        </a:p>
      </dgm:t>
    </dgm:pt>
    <dgm:pt modelId="{2385D795-D3F1-413D-A4DB-E15532AC8BDB}" type="parTrans" cxnId="{C1038D0C-8424-41D0-A746-4BE0C78D1A7B}">
      <dgm:prSet/>
      <dgm:spPr/>
      <dgm:t>
        <a:bodyPr/>
        <a:lstStyle/>
        <a:p>
          <a:endParaRPr lang="en-US"/>
        </a:p>
      </dgm:t>
    </dgm:pt>
    <dgm:pt modelId="{2AC44B78-AB8E-4EBF-949A-9CFFE87E281A}" type="sibTrans" cxnId="{C1038D0C-8424-41D0-A746-4BE0C78D1A7B}">
      <dgm:prSet/>
      <dgm:spPr/>
      <dgm:t>
        <a:bodyPr/>
        <a:lstStyle/>
        <a:p>
          <a:endParaRPr lang="en-US"/>
        </a:p>
      </dgm:t>
    </dgm:pt>
    <dgm:pt modelId="{F55EB2B6-CB79-463B-8BB8-33E2D796E2C9}">
      <dgm:prSet/>
      <dgm:spPr>
        <a:solidFill>
          <a:srgbClr val="0085F2"/>
        </a:solidFill>
        <a:ln>
          <a:solidFill>
            <a:srgbClr val="0085F2"/>
          </a:solidFill>
        </a:ln>
      </dgm:spPr>
      <dgm:t>
        <a:bodyPr/>
        <a:lstStyle/>
        <a:p>
          <a:r>
            <a:rPr lang="en-US"/>
            <a:t>2023</a:t>
          </a:r>
        </a:p>
      </dgm:t>
    </dgm:pt>
    <dgm:pt modelId="{1E4F7E45-7DB0-4F0A-9387-828B8543764E}" type="parTrans" cxnId="{FB8D9351-7F84-431A-B934-0CAE37811DC1}">
      <dgm:prSet/>
      <dgm:spPr/>
      <dgm:t>
        <a:bodyPr/>
        <a:lstStyle/>
        <a:p>
          <a:endParaRPr lang="en-US"/>
        </a:p>
      </dgm:t>
    </dgm:pt>
    <dgm:pt modelId="{DE463323-CD18-42E4-A131-1C5B17AA9784}" type="sibTrans" cxnId="{FB8D9351-7F84-431A-B934-0CAE37811DC1}">
      <dgm:prSet/>
      <dgm:spPr/>
      <dgm:t>
        <a:bodyPr/>
        <a:lstStyle/>
        <a:p>
          <a:endParaRPr lang="en-US"/>
        </a:p>
      </dgm:t>
    </dgm:pt>
    <dgm:pt modelId="{17591902-8276-43BA-8E15-869079FC6AC1}">
      <dgm:prSet/>
      <dgm:spPr/>
      <dgm:t>
        <a:bodyPr/>
        <a:lstStyle/>
        <a:p>
          <a:r>
            <a:rPr lang="en-US" b="1" dirty="0">
              <a:solidFill>
                <a:srgbClr val="A21F4B"/>
              </a:solidFill>
              <a:latin typeface="Arial" panose="020B0604020202020204" pitchFamily="34" charset="0"/>
              <a:cs typeface="Arial" panose="020B0604020202020204" pitchFamily="34" charset="0"/>
            </a:rPr>
            <a:t>European Sustainable Reporting Standards (ESRS)</a:t>
          </a:r>
        </a:p>
      </dgm:t>
    </dgm:pt>
    <dgm:pt modelId="{90574F66-DFA1-42D1-AE68-A0CC83B0CA6F}" type="parTrans" cxnId="{49B7AD5A-A069-400A-A75B-C72C191396A6}">
      <dgm:prSet/>
      <dgm:spPr/>
      <dgm:t>
        <a:bodyPr/>
        <a:lstStyle/>
        <a:p>
          <a:endParaRPr lang="en-US"/>
        </a:p>
      </dgm:t>
    </dgm:pt>
    <dgm:pt modelId="{0F300212-3E66-40D8-A4B9-10491B2B4C80}" type="sibTrans" cxnId="{49B7AD5A-A069-400A-A75B-C72C191396A6}">
      <dgm:prSet/>
      <dgm:spPr/>
      <dgm:t>
        <a:bodyPr/>
        <a:lstStyle/>
        <a:p>
          <a:endParaRPr lang="en-US"/>
        </a:p>
      </dgm:t>
    </dgm:pt>
    <dgm:pt modelId="{B7573EA6-74BB-4911-872B-0BC7A39DF076}">
      <dgm:prSet/>
      <dgm:spPr>
        <a:solidFill>
          <a:srgbClr val="DE507F"/>
        </a:solidFill>
        <a:ln>
          <a:solidFill>
            <a:srgbClr val="DE507F"/>
          </a:solidFill>
        </a:ln>
      </dgm:spPr>
      <dgm:t>
        <a:bodyPr/>
        <a:lstStyle/>
        <a:p>
          <a:r>
            <a:rPr lang="cs-CZ" dirty="0"/>
            <a:t>2016</a:t>
          </a:r>
          <a:endParaRPr lang="en-US" dirty="0"/>
        </a:p>
      </dgm:t>
    </dgm:pt>
    <dgm:pt modelId="{3FFF85C1-EA95-4F53-ABF7-477AA874D2C3}" type="parTrans" cxnId="{A1CF07B1-75EB-416F-81A5-4B1C31683A55}">
      <dgm:prSet/>
      <dgm:spPr/>
      <dgm:t>
        <a:bodyPr/>
        <a:lstStyle/>
        <a:p>
          <a:endParaRPr lang="cs-CZ"/>
        </a:p>
      </dgm:t>
    </dgm:pt>
    <dgm:pt modelId="{D405DB26-757F-4666-9C83-53CE94158FAA}" type="sibTrans" cxnId="{A1CF07B1-75EB-416F-81A5-4B1C31683A55}">
      <dgm:prSet/>
      <dgm:spPr/>
      <dgm:t>
        <a:bodyPr/>
        <a:lstStyle/>
        <a:p>
          <a:endParaRPr lang="cs-CZ"/>
        </a:p>
      </dgm:t>
    </dgm:pt>
    <dgm:pt modelId="{50BFEA85-D69C-463A-8BDB-9E80138A284F}">
      <dgm:prSet/>
      <dgm:spPr/>
      <dgm:t>
        <a:bodyPr/>
        <a:lstStyle/>
        <a:p>
          <a:r>
            <a:rPr lang="en-GB" b="1" dirty="0">
              <a:solidFill>
                <a:schemeClr val="tx1"/>
              </a:solidFill>
              <a:latin typeface="Arial" panose="020B0604020202020204" pitchFamily="34" charset="0"/>
              <a:cs typeface="Arial" panose="020B0604020202020204" pitchFamily="34" charset="0"/>
            </a:rPr>
            <a:t>Paris agreement </a:t>
          </a:r>
          <a:r>
            <a:rPr lang="cs-CZ" b="1" dirty="0">
              <a:solidFill>
                <a:schemeClr val="tx1"/>
              </a:solidFill>
              <a:latin typeface="Arial" panose="020B0604020202020204" pitchFamily="34" charset="0"/>
              <a:cs typeface="Arial" panose="020B0604020202020204" pitchFamily="34" charset="0"/>
            </a:rPr>
            <a:t>coming </a:t>
          </a:r>
          <a:r>
            <a:rPr lang="cs-CZ" b="1" dirty="0" err="1">
              <a:solidFill>
                <a:schemeClr val="tx1"/>
              </a:solidFill>
              <a:latin typeface="Arial" panose="020B0604020202020204" pitchFamily="34" charset="0"/>
              <a:cs typeface="Arial" panose="020B0604020202020204" pitchFamily="34" charset="0"/>
            </a:rPr>
            <a:t>into</a:t>
          </a:r>
          <a:r>
            <a:rPr lang="cs-CZ" b="1" dirty="0">
              <a:solidFill>
                <a:schemeClr val="tx1"/>
              </a:solidFill>
              <a:latin typeface="Arial" panose="020B0604020202020204" pitchFamily="34" charset="0"/>
              <a:cs typeface="Arial" panose="020B0604020202020204" pitchFamily="34" charset="0"/>
            </a:rPr>
            <a:t> </a:t>
          </a:r>
          <a:r>
            <a:rPr lang="cs-CZ" b="1" dirty="0" err="1">
              <a:solidFill>
                <a:schemeClr val="tx1"/>
              </a:solidFill>
              <a:latin typeface="Arial" panose="020B0604020202020204" pitchFamily="34" charset="0"/>
              <a:cs typeface="Arial" panose="020B0604020202020204" pitchFamily="34" charset="0"/>
            </a:rPr>
            <a:t>force</a:t>
          </a:r>
          <a:endParaRPr lang="en-US" b="1" dirty="0">
            <a:solidFill>
              <a:schemeClr val="tx1"/>
            </a:solidFill>
            <a:latin typeface="Arial" panose="020B0604020202020204" pitchFamily="34" charset="0"/>
            <a:cs typeface="Arial" panose="020B0604020202020204" pitchFamily="34" charset="0"/>
          </a:endParaRPr>
        </a:p>
      </dgm:t>
    </dgm:pt>
    <dgm:pt modelId="{2E0F48B0-C5CA-439D-9FDF-F31CB461BAE0}" type="parTrans" cxnId="{BFCF384D-8C25-44E1-9C23-8EC54054D40A}">
      <dgm:prSet/>
      <dgm:spPr/>
      <dgm:t>
        <a:bodyPr/>
        <a:lstStyle/>
        <a:p>
          <a:endParaRPr lang="cs-CZ"/>
        </a:p>
      </dgm:t>
    </dgm:pt>
    <dgm:pt modelId="{EF1DD958-D96E-48B9-B0C6-2A5EDFBDBDB7}" type="sibTrans" cxnId="{BFCF384D-8C25-44E1-9C23-8EC54054D40A}">
      <dgm:prSet/>
      <dgm:spPr/>
      <dgm:t>
        <a:bodyPr/>
        <a:lstStyle/>
        <a:p>
          <a:endParaRPr lang="cs-CZ"/>
        </a:p>
      </dgm:t>
    </dgm:pt>
    <dgm:pt modelId="{EFA8CDE3-D38C-4C91-9143-A5B3A42D1966}">
      <dgm:prSet/>
      <dgm:spPr>
        <a:solidFill>
          <a:srgbClr val="A21F4B"/>
        </a:solidFill>
        <a:ln>
          <a:solidFill>
            <a:srgbClr val="A21F4B"/>
          </a:solidFill>
        </a:ln>
      </dgm:spPr>
      <dgm:t>
        <a:bodyPr/>
        <a:lstStyle/>
        <a:p>
          <a:r>
            <a:rPr lang="cs-CZ" dirty="0"/>
            <a:t>2014</a:t>
          </a:r>
        </a:p>
      </dgm:t>
    </dgm:pt>
    <dgm:pt modelId="{5A701111-E948-47CB-9E26-80C624BA262F}" type="parTrans" cxnId="{96203A3C-35AF-452A-8977-9B4F18F6FB0D}">
      <dgm:prSet/>
      <dgm:spPr/>
      <dgm:t>
        <a:bodyPr/>
        <a:lstStyle/>
        <a:p>
          <a:endParaRPr lang="cs-CZ"/>
        </a:p>
      </dgm:t>
    </dgm:pt>
    <dgm:pt modelId="{B8EA2317-3983-4223-A921-0C1332F9C496}" type="sibTrans" cxnId="{96203A3C-35AF-452A-8977-9B4F18F6FB0D}">
      <dgm:prSet/>
      <dgm:spPr/>
      <dgm:t>
        <a:bodyPr/>
        <a:lstStyle/>
        <a:p>
          <a:endParaRPr lang="cs-CZ"/>
        </a:p>
      </dgm:t>
    </dgm:pt>
    <dgm:pt modelId="{F80F1AE1-D1F8-47D7-9336-D7170E901E7C}">
      <dgm:prSet/>
      <dgm:spPr/>
      <dgm:t>
        <a:bodyPr/>
        <a:lstStyle/>
        <a:p>
          <a:r>
            <a:rPr lang="cs-CZ" b="1" dirty="0">
              <a:solidFill>
                <a:srgbClr val="A21F4B"/>
              </a:solidFill>
              <a:latin typeface="Arial" panose="020B0604020202020204" pitchFamily="34" charset="0"/>
              <a:cs typeface="Arial" panose="020B0604020202020204" pitchFamily="34" charset="0"/>
            </a:rPr>
            <a:t>Non-</a:t>
          </a:r>
          <a:r>
            <a:rPr lang="cs-CZ" b="1" dirty="0" err="1">
              <a:solidFill>
                <a:srgbClr val="A21F4B"/>
              </a:solidFill>
              <a:latin typeface="Arial" panose="020B0604020202020204" pitchFamily="34" charset="0"/>
              <a:cs typeface="Arial" panose="020B0604020202020204" pitchFamily="34" charset="0"/>
            </a:rPr>
            <a:t>financial</a:t>
          </a:r>
          <a:r>
            <a:rPr lang="cs-CZ" b="1" dirty="0">
              <a:solidFill>
                <a:srgbClr val="A21F4B"/>
              </a:solidFill>
              <a:latin typeface="Arial" panose="020B0604020202020204" pitchFamily="34" charset="0"/>
              <a:cs typeface="Arial" panose="020B0604020202020204" pitchFamily="34" charset="0"/>
            </a:rPr>
            <a:t> Reporting </a:t>
          </a:r>
          <a:r>
            <a:rPr lang="cs-CZ" b="1" dirty="0" err="1">
              <a:solidFill>
                <a:srgbClr val="A21F4B"/>
              </a:solidFill>
              <a:latin typeface="Arial" panose="020B0604020202020204" pitchFamily="34" charset="0"/>
              <a:cs typeface="Arial" panose="020B0604020202020204" pitchFamily="34" charset="0"/>
            </a:rPr>
            <a:t>Directive</a:t>
          </a:r>
          <a:r>
            <a:rPr lang="cs-CZ" b="1" dirty="0">
              <a:solidFill>
                <a:srgbClr val="A21F4B"/>
              </a:solidFill>
              <a:latin typeface="Arial" panose="020B0604020202020204" pitchFamily="34" charset="0"/>
              <a:cs typeface="Arial" panose="020B0604020202020204" pitchFamily="34" charset="0"/>
            </a:rPr>
            <a:t> (NFRD)</a:t>
          </a:r>
        </a:p>
      </dgm:t>
    </dgm:pt>
    <dgm:pt modelId="{9E4C7DB1-D329-47F4-815C-87EAC9410285}" type="parTrans" cxnId="{33062089-8546-43CF-BEDD-6DF206FDD5AE}">
      <dgm:prSet/>
      <dgm:spPr/>
      <dgm:t>
        <a:bodyPr/>
        <a:lstStyle/>
        <a:p>
          <a:endParaRPr lang="cs-CZ"/>
        </a:p>
      </dgm:t>
    </dgm:pt>
    <dgm:pt modelId="{6582AE96-DB8C-47C9-A5DB-B7398E01B90F}" type="sibTrans" cxnId="{33062089-8546-43CF-BEDD-6DF206FDD5AE}">
      <dgm:prSet/>
      <dgm:spPr/>
      <dgm:t>
        <a:bodyPr/>
        <a:lstStyle/>
        <a:p>
          <a:endParaRPr lang="cs-CZ"/>
        </a:p>
      </dgm:t>
    </dgm:pt>
    <dgm:pt modelId="{EA68F759-5805-4B43-8929-2B24605D5DF8}">
      <dgm:prSet/>
      <dgm:spPr>
        <a:solidFill>
          <a:srgbClr val="00457C"/>
        </a:solidFill>
        <a:ln>
          <a:solidFill>
            <a:srgbClr val="00457C"/>
          </a:solidFill>
        </a:ln>
      </dgm:spPr>
      <dgm:t>
        <a:bodyPr/>
        <a:lstStyle/>
        <a:p>
          <a:r>
            <a:rPr lang="cs-CZ" dirty="0"/>
            <a:t>2026</a:t>
          </a:r>
        </a:p>
      </dgm:t>
    </dgm:pt>
    <dgm:pt modelId="{F7D7F473-ED3D-4BD0-97B2-FBA23FAFE81C}" type="parTrans" cxnId="{111D43C7-17FC-4D3C-B445-B6FD49AFD8DE}">
      <dgm:prSet/>
      <dgm:spPr/>
      <dgm:t>
        <a:bodyPr/>
        <a:lstStyle/>
        <a:p>
          <a:endParaRPr lang="cs-CZ"/>
        </a:p>
      </dgm:t>
    </dgm:pt>
    <dgm:pt modelId="{589893B8-6AE8-4EFF-9E54-CD8E7971F773}" type="sibTrans" cxnId="{111D43C7-17FC-4D3C-B445-B6FD49AFD8DE}">
      <dgm:prSet/>
      <dgm:spPr/>
      <dgm:t>
        <a:bodyPr/>
        <a:lstStyle/>
        <a:p>
          <a:endParaRPr lang="cs-CZ"/>
        </a:p>
      </dgm:t>
    </dgm:pt>
    <dgm:pt modelId="{A5EC36F4-7A3C-4088-BCB8-6974FDB0433A}">
      <dgm:prSet/>
      <dgm:spPr/>
      <dgm:t>
        <a:bodyPr/>
        <a:lstStyle/>
        <a:p>
          <a:r>
            <a:rPr lang="cs-CZ" b="1" dirty="0" err="1">
              <a:solidFill>
                <a:schemeClr val="tx1"/>
              </a:solidFill>
              <a:latin typeface="Arial" panose="020B0604020202020204" pitchFamily="34" charset="0"/>
              <a:cs typeface="Arial" panose="020B0604020202020204" pitchFamily="34" charset="0"/>
            </a:rPr>
            <a:t>Corporate</a:t>
          </a:r>
          <a:r>
            <a:rPr lang="cs-CZ" b="1" dirty="0">
              <a:solidFill>
                <a:schemeClr val="tx1"/>
              </a:solidFill>
              <a:latin typeface="Arial" panose="020B0604020202020204" pitchFamily="34" charset="0"/>
              <a:cs typeface="Arial" panose="020B0604020202020204" pitchFamily="34" charset="0"/>
            </a:rPr>
            <a:t> </a:t>
          </a:r>
          <a:r>
            <a:rPr lang="cs-CZ" b="1" dirty="0" err="1">
              <a:solidFill>
                <a:schemeClr val="tx1"/>
              </a:solidFill>
              <a:latin typeface="Arial" panose="020B0604020202020204" pitchFamily="34" charset="0"/>
              <a:cs typeface="Arial" panose="020B0604020202020204" pitchFamily="34" charset="0"/>
            </a:rPr>
            <a:t>Sustainability</a:t>
          </a:r>
          <a:r>
            <a:rPr lang="cs-CZ" b="1" dirty="0">
              <a:solidFill>
                <a:schemeClr val="tx1"/>
              </a:solidFill>
              <a:latin typeface="Arial" panose="020B0604020202020204" pitchFamily="34" charset="0"/>
              <a:cs typeface="Arial" panose="020B0604020202020204" pitchFamily="34" charset="0"/>
            </a:rPr>
            <a:t> </a:t>
          </a:r>
          <a:r>
            <a:rPr lang="cs-CZ" b="1" dirty="0" err="1">
              <a:solidFill>
                <a:schemeClr val="tx1"/>
              </a:solidFill>
              <a:latin typeface="Arial" panose="020B0604020202020204" pitchFamily="34" charset="0"/>
              <a:cs typeface="Arial" panose="020B0604020202020204" pitchFamily="34" charset="0"/>
            </a:rPr>
            <a:t>Due</a:t>
          </a:r>
          <a:r>
            <a:rPr lang="cs-CZ" b="1" dirty="0">
              <a:solidFill>
                <a:schemeClr val="tx1"/>
              </a:solidFill>
              <a:latin typeface="Arial" panose="020B0604020202020204" pitchFamily="34" charset="0"/>
              <a:cs typeface="Arial" panose="020B0604020202020204" pitchFamily="34" charset="0"/>
            </a:rPr>
            <a:t> Diligence </a:t>
          </a:r>
          <a:r>
            <a:rPr lang="cs-CZ" b="1" dirty="0" err="1">
              <a:solidFill>
                <a:schemeClr val="tx1"/>
              </a:solidFill>
              <a:latin typeface="Arial" panose="020B0604020202020204" pitchFamily="34" charset="0"/>
              <a:cs typeface="Arial" panose="020B0604020202020204" pitchFamily="34" charset="0"/>
            </a:rPr>
            <a:t>Directive</a:t>
          </a:r>
          <a:r>
            <a:rPr lang="cs-CZ" b="1" dirty="0">
              <a:solidFill>
                <a:schemeClr val="tx1"/>
              </a:solidFill>
              <a:latin typeface="Arial" panose="020B0604020202020204" pitchFamily="34" charset="0"/>
              <a:cs typeface="Arial" panose="020B0604020202020204" pitchFamily="34" charset="0"/>
            </a:rPr>
            <a:t> (CS3D) </a:t>
          </a:r>
          <a:r>
            <a:rPr lang="cs-CZ" b="1" dirty="0" err="1">
              <a:solidFill>
                <a:schemeClr val="tx1"/>
              </a:solidFill>
              <a:latin typeface="Arial" panose="020B0604020202020204" pitchFamily="34" charset="0"/>
              <a:cs typeface="Arial" panose="020B0604020202020204" pitchFamily="34" charset="0"/>
            </a:rPr>
            <a:t>comes</a:t>
          </a:r>
          <a:r>
            <a:rPr lang="cs-CZ" b="1" dirty="0">
              <a:solidFill>
                <a:schemeClr val="tx1"/>
              </a:solidFill>
              <a:latin typeface="Arial" panose="020B0604020202020204" pitchFamily="34" charset="0"/>
              <a:cs typeface="Arial" panose="020B0604020202020204" pitchFamily="34" charset="0"/>
            </a:rPr>
            <a:t> </a:t>
          </a:r>
          <a:r>
            <a:rPr lang="cs-CZ" b="1" dirty="0" err="1">
              <a:solidFill>
                <a:schemeClr val="tx1"/>
              </a:solidFill>
              <a:latin typeface="Arial" panose="020B0604020202020204" pitchFamily="34" charset="0"/>
              <a:cs typeface="Arial" panose="020B0604020202020204" pitchFamily="34" charset="0"/>
            </a:rPr>
            <a:t>into</a:t>
          </a:r>
          <a:r>
            <a:rPr lang="cs-CZ" b="1" dirty="0">
              <a:solidFill>
                <a:schemeClr val="tx1"/>
              </a:solidFill>
              <a:latin typeface="Arial" panose="020B0604020202020204" pitchFamily="34" charset="0"/>
              <a:cs typeface="Arial" panose="020B0604020202020204" pitchFamily="34" charset="0"/>
            </a:rPr>
            <a:t> </a:t>
          </a:r>
          <a:r>
            <a:rPr lang="cs-CZ" b="1" dirty="0" err="1">
              <a:solidFill>
                <a:schemeClr val="tx1"/>
              </a:solidFill>
              <a:latin typeface="Arial" panose="020B0604020202020204" pitchFamily="34" charset="0"/>
              <a:cs typeface="Arial" panose="020B0604020202020204" pitchFamily="34" charset="0"/>
            </a:rPr>
            <a:t>force</a:t>
          </a:r>
          <a:endParaRPr lang="cs-CZ" b="1" dirty="0">
            <a:solidFill>
              <a:schemeClr val="tx1"/>
            </a:solidFill>
            <a:latin typeface="Arial" panose="020B0604020202020204" pitchFamily="34" charset="0"/>
            <a:cs typeface="Arial" panose="020B0604020202020204" pitchFamily="34" charset="0"/>
          </a:endParaRPr>
        </a:p>
      </dgm:t>
    </dgm:pt>
    <dgm:pt modelId="{E4D31DA0-88F2-4F02-8C3E-243144AD293E}" type="parTrans" cxnId="{6AA52A3D-AD52-4566-A638-31A2A202AA81}">
      <dgm:prSet/>
      <dgm:spPr/>
      <dgm:t>
        <a:bodyPr/>
        <a:lstStyle/>
        <a:p>
          <a:endParaRPr lang="cs-CZ"/>
        </a:p>
      </dgm:t>
    </dgm:pt>
    <dgm:pt modelId="{74FCD805-E0B9-436D-B060-13A6FDE9E860}" type="sibTrans" cxnId="{6AA52A3D-AD52-4566-A638-31A2A202AA81}">
      <dgm:prSet/>
      <dgm:spPr/>
      <dgm:t>
        <a:bodyPr/>
        <a:lstStyle/>
        <a:p>
          <a:endParaRPr lang="cs-CZ"/>
        </a:p>
      </dgm:t>
    </dgm:pt>
    <dgm:pt modelId="{45F639E0-BA25-4039-9596-151EF458CBA3}">
      <dgm:prSet/>
      <dgm:spPr/>
      <dgm:t>
        <a:bodyPr/>
        <a:lstStyle/>
        <a:p>
          <a:endParaRPr lang="cs-CZ" dirty="0"/>
        </a:p>
      </dgm:t>
    </dgm:pt>
    <dgm:pt modelId="{B13D33ED-61A2-47C1-9FFE-06B38259E1F5}" type="parTrans" cxnId="{DEBF6952-3D40-45AF-B1B6-29F26C9C3458}">
      <dgm:prSet/>
      <dgm:spPr/>
      <dgm:t>
        <a:bodyPr/>
        <a:lstStyle/>
        <a:p>
          <a:endParaRPr lang="cs-CZ"/>
        </a:p>
      </dgm:t>
    </dgm:pt>
    <dgm:pt modelId="{A5C8378B-4E43-44FB-8528-5A403449C5D7}" type="sibTrans" cxnId="{DEBF6952-3D40-45AF-B1B6-29F26C9C3458}">
      <dgm:prSet/>
      <dgm:spPr/>
      <dgm:t>
        <a:bodyPr/>
        <a:lstStyle/>
        <a:p>
          <a:endParaRPr lang="cs-CZ"/>
        </a:p>
      </dgm:t>
    </dgm:pt>
    <dgm:pt modelId="{021048B2-F9ED-4DC1-8ADC-1627ED7DC674}" type="pres">
      <dgm:prSet presAssocID="{F666B63C-86C1-4F82-9580-0757B75F4DCF}" presName="Name0" presStyleCnt="0">
        <dgm:presLayoutVars>
          <dgm:chMax/>
          <dgm:chPref/>
          <dgm:animLvl val="lvl"/>
        </dgm:presLayoutVars>
      </dgm:prSet>
      <dgm:spPr/>
    </dgm:pt>
    <dgm:pt modelId="{C052AF63-10A3-4D83-954B-51D92B8AF944}" type="pres">
      <dgm:prSet presAssocID="{EFA8CDE3-D38C-4C91-9143-A5B3A42D1966}" presName="composite1" presStyleCnt="0"/>
      <dgm:spPr/>
    </dgm:pt>
    <dgm:pt modelId="{DB3AC3DD-5A26-4962-A8E5-2A81AD0A8DC3}" type="pres">
      <dgm:prSet presAssocID="{EFA8CDE3-D38C-4C91-9143-A5B3A42D1966}" presName="parent1" presStyleLbl="alignNode1" presStyleIdx="0" presStyleCnt="10">
        <dgm:presLayoutVars>
          <dgm:chMax val="1"/>
          <dgm:chPref val="1"/>
          <dgm:bulletEnabled val="1"/>
        </dgm:presLayoutVars>
      </dgm:prSet>
      <dgm:spPr/>
    </dgm:pt>
    <dgm:pt modelId="{7F713ACF-9124-43D3-8A65-CB1A06384617}" type="pres">
      <dgm:prSet presAssocID="{EFA8CDE3-D38C-4C91-9143-A5B3A42D1966}" presName="Childtext1" presStyleLbl="revTx" presStyleIdx="0" presStyleCnt="10">
        <dgm:presLayoutVars>
          <dgm:bulletEnabled val="1"/>
        </dgm:presLayoutVars>
      </dgm:prSet>
      <dgm:spPr/>
    </dgm:pt>
    <dgm:pt modelId="{233EFF7E-0D86-42D0-99F1-FA02A99A5D15}" type="pres">
      <dgm:prSet presAssocID="{EFA8CDE3-D38C-4C91-9143-A5B3A42D1966}" presName="ConnectLine1" presStyleLbl="sibTrans1D1" presStyleIdx="0" presStyleCnt="10"/>
      <dgm:spPr>
        <a:solidFill>
          <a:srgbClr val="A21F4B"/>
        </a:solidFill>
        <a:ln w="9525" cap="flat" cmpd="sng" algn="ctr">
          <a:solidFill>
            <a:srgbClr val="A21F4B"/>
          </a:solidFill>
          <a:prstDash val="dash"/>
        </a:ln>
        <a:effectLst/>
      </dgm:spPr>
    </dgm:pt>
    <dgm:pt modelId="{494A4194-19D4-4255-9A46-0DB575FD8DE2}" type="pres">
      <dgm:prSet presAssocID="{EFA8CDE3-D38C-4C91-9143-A5B3A42D1966}" presName="ConnectLineEnd1" presStyleLbl="lnNode1" presStyleIdx="0" presStyleCnt="10"/>
      <dgm:spPr>
        <a:solidFill>
          <a:srgbClr val="A21F4B"/>
        </a:solidFill>
        <a:ln>
          <a:solidFill>
            <a:srgbClr val="A21F4B"/>
          </a:solidFill>
        </a:ln>
      </dgm:spPr>
    </dgm:pt>
    <dgm:pt modelId="{F63900C3-9353-4748-8A20-82E4E90F2FB7}" type="pres">
      <dgm:prSet presAssocID="{EFA8CDE3-D38C-4C91-9143-A5B3A42D1966}" presName="EmptyPane1" presStyleCnt="0"/>
      <dgm:spPr/>
    </dgm:pt>
    <dgm:pt modelId="{8034B9D8-43EE-4D71-ACD0-27E760D4C5E1}" type="pres">
      <dgm:prSet presAssocID="{B8EA2317-3983-4223-A921-0C1332F9C496}" presName="spaceBetweenRectangles1" presStyleCnt="0"/>
      <dgm:spPr/>
    </dgm:pt>
    <dgm:pt modelId="{AC72DF50-5DFA-425F-9979-7C11996C9EAF}" type="pres">
      <dgm:prSet presAssocID="{8273BF64-9515-485C-9F3A-5E1F64973DCC}" presName="composite1" presStyleCnt="0"/>
      <dgm:spPr/>
    </dgm:pt>
    <dgm:pt modelId="{1BFF1443-2652-4320-AB37-C479E43D5620}" type="pres">
      <dgm:prSet presAssocID="{8273BF64-9515-485C-9F3A-5E1F64973DCC}" presName="parent1" presStyleLbl="alignNode1" presStyleIdx="1" presStyleCnt="10">
        <dgm:presLayoutVars>
          <dgm:chMax val="1"/>
          <dgm:chPref val="1"/>
          <dgm:bulletEnabled val="1"/>
        </dgm:presLayoutVars>
      </dgm:prSet>
      <dgm:spPr/>
    </dgm:pt>
    <dgm:pt modelId="{EB1322DD-64E5-40C0-A974-E0F786CDC476}" type="pres">
      <dgm:prSet presAssocID="{8273BF64-9515-485C-9F3A-5E1F64973DCC}" presName="Childtext1" presStyleLbl="revTx" presStyleIdx="1" presStyleCnt="10">
        <dgm:presLayoutVars>
          <dgm:bulletEnabled val="1"/>
        </dgm:presLayoutVars>
      </dgm:prSet>
      <dgm:spPr/>
    </dgm:pt>
    <dgm:pt modelId="{C402340F-DCD1-46CA-8697-EB47A79BAC0B}" type="pres">
      <dgm:prSet presAssocID="{8273BF64-9515-485C-9F3A-5E1F64973DCC}" presName="ConnectLine1" presStyleLbl="sibTrans1D1" presStyleIdx="1" presStyleCnt="10"/>
      <dgm:spPr>
        <a:noFill/>
        <a:ln w="9525" cap="flat" cmpd="sng" algn="ctr">
          <a:solidFill>
            <a:srgbClr val="D73168"/>
          </a:solidFill>
          <a:prstDash val="dash"/>
        </a:ln>
        <a:effectLst/>
      </dgm:spPr>
    </dgm:pt>
    <dgm:pt modelId="{EC522604-01D6-4CCD-BAE6-7A6CF36008F5}" type="pres">
      <dgm:prSet presAssocID="{8273BF64-9515-485C-9F3A-5E1F64973DCC}" presName="ConnectLineEnd1" presStyleLbl="lnNode1" presStyleIdx="1" presStyleCnt="10"/>
      <dgm:spPr>
        <a:solidFill>
          <a:srgbClr val="D73168"/>
        </a:solidFill>
        <a:ln>
          <a:solidFill>
            <a:srgbClr val="D73168"/>
          </a:solidFill>
        </a:ln>
      </dgm:spPr>
    </dgm:pt>
    <dgm:pt modelId="{25E7F598-E699-43FF-B753-BA9E1E2AA490}" type="pres">
      <dgm:prSet presAssocID="{8273BF64-9515-485C-9F3A-5E1F64973DCC}" presName="EmptyPane1" presStyleCnt="0"/>
      <dgm:spPr/>
    </dgm:pt>
    <dgm:pt modelId="{4B3A18BA-FAA5-4042-B656-B8996DA504E0}" type="pres">
      <dgm:prSet presAssocID="{43F9B3D4-2903-4001-AF36-059B11DFB993}" presName="spaceBetweenRectangles1" presStyleCnt="0"/>
      <dgm:spPr/>
    </dgm:pt>
    <dgm:pt modelId="{8891D22F-D72F-40A5-B6E3-D59DC9E54368}" type="pres">
      <dgm:prSet presAssocID="{B7573EA6-74BB-4911-872B-0BC7A39DF076}" presName="composite1" presStyleCnt="0"/>
      <dgm:spPr/>
    </dgm:pt>
    <dgm:pt modelId="{0B998F63-A06D-42F8-93E5-DF44C3CB0E95}" type="pres">
      <dgm:prSet presAssocID="{B7573EA6-74BB-4911-872B-0BC7A39DF076}" presName="parent1" presStyleLbl="alignNode1" presStyleIdx="2" presStyleCnt="10">
        <dgm:presLayoutVars>
          <dgm:chMax val="1"/>
          <dgm:chPref val="1"/>
          <dgm:bulletEnabled val="1"/>
        </dgm:presLayoutVars>
      </dgm:prSet>
      <dgm:spPr/>
    </dgm:pt>
    <dgm:pt modelId="{BAE4ACB6-241C-4EA0-8E68-9B6D7E05BDB3}" type="pres">
      <dgm:prSet presAssocID="{B7573EA6-74BB-4911-872B-0BC7A39DF076}" presName="Childtext1" presStyleLbl="revTx" presStyleIdx="2" presStyleCnt="10">
        <dgm:presLayoutVars>
          <dgm:bulletEnabled val="1"/>
        </dgm:presLayoutVars>
      </dgm:prSet>
      <dgm:spPr/>
    </dgm:pt>
    <dgm:pt modelId="{F0F734CB-AECA-4180-9C71-608684ECF371}" type="pres">
      <dgm:prSet presAssocID="{B7573EA6-74BB-4911-872B-0BC7A39DF076}" presName="ConnectLine1" presStyleLbl="sibTrans1D1" presStyleIdx="2" presStyleCnt="10"/>
      <dgm:spPr>
        <a:solidFill>
          <a:srgbClr val="DE507F"/>
        </a:solidFill>
        <a:ln w="9525" cap="flat" cmpd="sng" algn="ctr">
          <a:solidFill>
            <a:srgbClr val="DE507F"/>
          </a:solidFill>
          <a:prstDash val="dash"/>
        </a:ln>
        <a:effectLst/>
      </dgm:spPr>
    </dgm:pt>
    <dgm:pt modelId="{32347FAA-D348-479E-9351-F936D54BF91C}" type="pres">
      <dgm:prSet presAssocID="{B7573EA6-74BB-4911-872B-0BC7A39DF076}" presName="ConnectLineEnd1" presStyleLbl="lnNode1" presStyleIdx="2" presStyleCnt="10"/>
      <dgm:spPr>
        <a:solidFill>
          <a:srgbClr val="DE507F"/>
        </a:solidFill>
        <a:ln>
          <a:solidFill>
            <a:srgbClr val="DE507F"/>
          </a:solidFill>
        </a:ln>
      </dgm:spPr>
    </dgm:pt>
    <dgm:pt modelId="{3B533B47-0912-4530-934E-AA1DA51550A7}" type="pres">
      <dgm:prSet presAssocID="{B7573EA6-74BB-4911-872B-0BC7A39DF076}" presName="EmptyPane1" presStyleCnt="0"/>
      <dgm:spPr/>
    </dgm:pt>
    <dgm:pt modelId="{42822266-07AE-4CF1-8D5E-098B84ADFDD8}" type="pres">
      <dgm:prSet presAssocID="{D405DB26-757F-4666-9C83-53CE94158FAA}" presName="spaceBetweenRectangles1" presStyleCnt="0"/>
      <dgm:spPr/>
    </dgm:pt>
    <dgm:pt modelId="{A2539CAA-41D9-4CBA-B75B-F0EFC4459357}" type="pres">
      <dgm:prSet presAssocID="{1F2FCF10-3B37-4AC3-86E3-26018E95AE13}" presName="composite1" presStyleCnt="0"/>
      <dgm:spPr/>
    </dgm:pt>
    <dgm:pt modelId="{F4B7C243-96E6-4962-B7DA-359C0E8E9263}" type="pres">
      <dgm:prSet presAssocID="{1F2FCF10-3B37-4AC3-86E3-26018E95AE13}" presName="parent1" presStyleLbl="alignNode1" presStyleIdx="3" presStyleCnt="10">
        <dgm:presLayoutVars>
          <dgm:chMax val="1"/>
          <dgm:chPref val="1"/>
          <dgm:bulletEnabled val="1"/>
        </dgm:presLayoutVars>
      </dgm:prSet>
      <dgm:spPr/>
    </dgm:pt>
    <dgm:pt modelId="{C64E4081-1472-4312-A1FF-C94AA23CE35E}" type="pres">
      <dgm:prSet presAssocID="{1F2FCF10-3B37-4AC3-86E3-26018E95AE13}" presName="Childtext1" presStyleLbl="revTx" presStyleIdx="3" presStyleCnt="10">
        <dgm:presLayoutVars>
          <dgm:bulletEnabled val="1"/>
        </dgm:presLayoutVars>
      </dgm:prSet>
      <dgm:spPr/>
    </dgm:pt>
    <dgm:pt modelId="{D1FFDCC8-B815-453D-98DD-B1E31454EB7D}" type="pres">
      <dgm:prSet presAssocID="{1F2FCF10-3B37-4AC3-86E3-26018E95AE13}" presName="ConnectLine1" presStyleLbl="sibTrans1D1" presStyleIdx="3" presStyleCnt="10"/>
      <dgm:spPr>
        <a:solidFill>
          <a:srgbClr val="ED9BB6"/>
        </a:solidFill>
        <a:ln w="9525" cap="flat" cmpd="sng" algn="ctr">
          <a:solidFill>
            <a:srgbClr val="ED9BB6"/>
          </a:solidFill>
          <a:prstDash val="dash"/>
        </a:ln>
        <a:effectLst/>
      </dgm:spPr>
    </dgm:pt>
    <dgm:pt modelId="{A7C27572-9278-4644-9562-174775CD53B4}" type="pres">
      <dgm:prSet presAssocID="{1F2FCF10-3B37-4AC3-86E3-26018E95AE13}" presName="ConnectLineEnd1" presStyleLbl="lnNode1" presStyleIdx="3" presStyleCnt="10"/>
      <dgm:spPr>
        <a:solidFill>
          <a:srgbClr val="ED9BB6"/>
        </a:solidFill>
        <a:ln>
          <a:solidFill>
            <a:srgbClr val="ED9BB6"/>
          </a:solidFill>
        </a:ln>
      </dgm:spPr>
    </dgm:pt>
    <dgm:pt modelId="{56EEED34-3D35-4F61-B7E7-FDE5659487ED}" type="pres">
      <dgm:prSet presAssocID="{1F2FCF10-3B37-4AC3-86E3-26018E95AE13}" presName="EmptyPane1" presStyleCnt="0"/>
      <dgm:spPr/>
    </dgm:pt>
    <dgm:pt modelId="{5412DA87-746C-4251-ACB6-F0FD2EC18BFA}" type="pres">
      <dgm:prSet presAssocID="{3BBA1AEC-0FF2-461D-8B03-9D0CAEEF06BA}" presName="spaceBetweenRectangles1" presStyleCnt="0"/>
      <dgm:spPr/>
    </dgm:pt>
    <dgm:pt modelId="{1D52966D-0FB3-4F3D-96BC-4FF1FF7F7BC6}" type="pres">
      <dgm:prSet presAssocID="{3875F5AE-F6C1-4145-BCF8-E4703FAA115A}" presName="composite1" presStyleCnt="0"/>
      <dgm:spPr/>
    </dgm:pt>
    <dgm:pt modelId="{268268E7-9EB0-4525-8FB2-135B6CE7920D}" type="pres">
      <dgm:prSet presAssocID="{3875F5AE-F6C1-4145-BCF8-E4703FAA115A}" presName="parent1" presStyleLbl="alignNode1" presStyleIdx="4" presStyleCnt="10">
        <dgm:presLayoutVars>
          <dgm:chMax val="1"/>
          <dgm:chPref val="1"/>
          <dgm:bulletEnabled val="1"/>
        </dgm:presLayoutVars>
      </dgm:prSet>
      <dgm:spPr/>
    </dgm:pt>
    <dgm:pt modelId="{16D50940-09B5-4811-8489-D5B8A8FEF9D0}" type="pres">
      <dgm:prSet presAssocID="{3875F5AE-F6C1-4145-BCF8-E4703FAA115A}" presName="Childtext1" presStyleLbl="revTx" presStyleIdx="4" presStyleCnt="10">
        <dgm:presLayoutVars>
          <dgm:bulletEnabled val="1"/>
        </dgm:presLayoutVars>
      </dgm:prSet>
      <dgm:spPr/>
    </dgm:pt>
    <dgm:pt modelId="{24A7D22A-5913-43AA-9C0F-17ED93C5EACD}" type="pres">
      <dgm:prSet presAssocID="{3875F5AE-F6C1-4145-BCF8-E4703FAA115A}" presName="ConnectLine1" presStyleLbl="sibTrans1D1" presStyleIdx="4" presStyleCnt="10"/>
      <dgm:spPr>
        <a:solidFill>
          <a:srgbClr val="F4C2D3"/>
        </a:solidFill>
        <a:ln w="9525" cap="flat" cmpd="sng" algn="ctr">
          <a:solidFill>
            <a:srgbClr val="F4C2D3"/>
          </a:solidFill>
          <a:prstDash val="dash"/>
        </a:ln>
        <a:effectLst/>
      </dgm:spPr>
    </dgm:pt>
    <dgm:pt modelId="{E56088BC-05D8-4B84-96DE-8ADC939B4EFF}" type="pres">
      <dgm:prSet presAssocID="{3875F5AE-F6C1-4145-BCF8-E4703FAA115A}" presName="ConnectLineEnd1" presStyleLbl="lnNode1" presStyleIdx="4" presStyleCnt="10"/>
      <dgm:spPr>
        <a:solidFill>
          <a:srgbClr val="F4C2D3"/>
        </a:solidFill>
        <a:ln>
          <a:solidFill>
            <a:srgbClr val="F4C2D3"/>
          </a:solidFill>
        </a:ln>
      </dgm:spPr>
    </dgm:pt>
    <dgm:pt modelId="{D0D44751-34E7-4034-A103-6C80C4CA9929}" type="pres">
      <dgm:prSet presAssocID="{3875F5AE-F6C1-4145-BCF8-E4703FAA115A}" presName="EmptyPane1" presStyleCnt="0"/>
      <dgm:spPr/>
    </dgm:pt>
    <dgm:pt modelId="{644DD401-A89E-414D-9267-C0B5541EFAA4}" type="pres">
      <dgm:prSet presAssocID="{A3431789-6637-4D84-BBBD-D7DFEB7C18CC}" presName="spaceBetweenRectangles1" presStyleCnt="0"/>
      <dgm:spPr/>
    </dgm:pt>
    <dgm:pt modelId="{38B3AA63-42A6-4A28-9FD9-6B3C09DE29A2}" type="pres">
      <dgm:prSet presAssocID="{9E9BA83F-E384-4CD4-A62C-21ECC1EC1101}" presName="composite1" presStyleCnt="0"/>
      <dgm:spPr/>
    </dgm:pt>
    <dgm:pt modelId="{7C32F042-03B2-4DFC-8CED-91A75EC90DB9}" type="pres">
      <dgm:prSet presAssocID="{9E9BA83F-E384-4CD4-A62C-21ECC1EC1101}" presName="parent1" presStyleLbl="alignNode1" presStyleIdx="5" presStyleCnt="10">
        <dgm:presLayoutVars>
          <dgm:chMax val="1"/>
          <dgm:chPref val="1"/>
          <dgm:bulletEnabled val="1"/>
        </dgm:presLayoutVars>
      </dgm:prSet>
      <dgm:spPr/>
    </dgm:pt>
    <dgm:pt modelId="{3393E173-36DC-43B1-BA14-206E5EF5C7BC}" type="pres">
      <dgm:prSet presAssocID="{9E9BA83F-E384-4CD4-A62C-21ECC1EC1101}" presName="Childtext1" presStyleLbl="revTx" presStyleIdx="5" presStyleCnt="10">
        <dgm:presLayoutVars>
          <dgm:bulletEnabled val="1"/>
        </dgm:presLayoutVars>
      </dgm:prSet>
      <dgm:spPr/>
    </dgm:pt>
    <dgm:pt modelId="{37C78778-51E1-4156-9F5D-5B9D59C5E71B}" type="pres">
      <dgm:prSet presAssocID="{9E9BA83F-E384-4CD4-A62C-21ECC1EC1101}" presName="ConnectLine1" presStyleLbl="sibTrans1D1" presStyleIdx="5" presStyleCnt="10"/>
      <dgm:spPr>
        <a:solidFill>
          <a:srgbClr val="C1E3FF"/>
        </a:solidFill>
        <a:ln w="9525" cap="flat" cmpd="sng" algn="ctr">
          <a:solidFill>
            <a:srgbClr val="C1E3FF"/>
          </a:solidFill>
          <a:prstDash val="dash"/>
        </a:ln>
        <a:effectLst/>
      </dgm:spPr>
    </dgm:pt>
    <dgm:pt modelId="{323FF2D0-53DB-43AF-A1B4-638342F96FE5}" type="pres">
      <dgm:prSet presAssocID="{9E9BA83F-E384-4CD4-A62C-21ECC1EC1101}" presName="ConnectLineEnd1" presStyleLbl="lnNode1" presStyleIdx="5" presStyleCnt="10"/>
      <dgm:spPr>
        <a:solidFill>
          <a:srgbClr val="C1E3FF"/>
        </a:solidFill>
        <a:ln>
          <a:solidFill>
            <a:srgbClr val="C1E3FF"/>
          </a:solidFill>
        </a:ln>
      </dgm:spPr>
    </dgm:pt>
    <dgm:pt modelId="{6228CC4E-8FDF-42E6-9694-708CD859D785}" type="pres">
      <dgm:prSet presAssocID="{9E9BA83F-E384-4CD4-A62C-21ECC1EC1101}" presName="EmptyPane1" presStyleCnt="0"/>
      <dgm:spPr/>
    </dgm:pt>
    <dgm:pt modelId="{29CDC76A-4C86-49A2-9308-ADD29A87DCB0}" type="pres">
      <dgm:prSet presAssocID="{88CF21CC-3D7E-4127-99E2-407152829671}" presName="spaceBetweenRectangles1" presStyleCnt="0"/>
      <dgm:spPr/>
    </dgm:pt>
    <dgm:pt modelId="{F6F96A65-53AC-4509-B5D8-90F9C6C6F5A5}" type="pres">
      <dgm:prSet presAssocID="{B5A2C26E-EBF9-49CB-88F0-D35119E0F102}" presName="composite1" presStyleCnt="0"/>
      <dgm:spPr/>
    </dgm:pt>
    <dgm:pt modelId="{00669AEA-EB12-4009-9418-47F725261843}" type="pres">
      <dgm:prSet presAssocID="{B5A2C26E-EBF9-49CB-88F0-D35119E0F102}" presName="parent1" presStyleLbl="alignNode1" presStyleIdx="6" presStyleCnt="10">
        <dgm:presLayoutVars>
          <dgm:chMax val="1"/>
          <dgm:chPref val="1"/>
          <dgm:bulletEnabled val="1"/>
        </dgm:presLayoutVars>
      </dgm:prSet>
      <dgm:spPr/>
    </dgm:pt>
    <dgm:pt modelId="{C708B4D9-9FCC-4937-BCB6-0C757BD5532F}" type="pres">
      <dgm:prSet presAssocID="{B5A2C26E-EBF9-49CB-88F0-D35119E0F102}" presName="Childtext1" presStyleLbl="revTx" presStyleIdx="6" presStyleCnt="10">
        <dgm:presLayoutVars>
          <dgm:bulletEnabled val="1"/>
        </dgm:presLayoutVars>
      </dgm:prSet>
      <dgm:spPr/>
    </dgm:pt>
    <dgm:pt modelId="{3ACE389B-70F6-4431-8F7F-BE485CFFD31A}" type="pres">
      <dgm:prSet presAssocID="{B5A2C26E-EBF9-49CB-88F0-D35119E0F102}" presName="ConnectLine1" presStyleLbl="sibTrans1D1" presStyleIdx="6" presStyleCnt="10"/>
      <dgm:spPr>
        <a:solidFill>
          <a:srgbClr val="9FD4FF"/>
        </a:solidFill>
        <a:ln w="9525" cap="flat" cmpd="sng" algn="ctr">
          <a:solidFill>
            <a:srgbClr val="9FD4FF"/>
          </a:solidFill>
          <a:prstDash val="dash"/>
        </a:ln>
        <a:effectLst/>
      </dgm:spPr>
    </dgm:pt>
    <dgm:pt modelId="{4CFB7914-6A21-4798-B8D9-E21D6ED309DE}" type="pres">
      <dgm:prSet presAssocID="{B5A2C26E-EBF9-49CB-88F0-D35119E0F102}" presName="ConnectLineEnd1" presStyleLbl="lnNode1" presStyleIdx="6" presStyleCnt="10"/>
      <dgm:spPr>
        <a:solidFill>
          <a:srgbClr val="9FD4FF"/>
        </a:solidFill>
        <a:ln>
          <a:solidFill>
            <a:srgbClr val="9FD4FF"/>
          </a:solidFill>
        </a:ln>
      </dgm:spPr>
    </dgm:pt>
    <dgm:pt modelId="{9B6DC339-8B8C-42B7-885B-212EC2CEE629}" type="pres">
      <dgm:prSet presAssocID="{B5A2C26E-EBF9-49CB-88F0-D35119E0F102}" presName="EmptyPane1" presStyleCnt="0"/>
      <dgm:spPr/>
    </dgm:pt>
    <dgm:pt modelId="{7B44A7FA-F92F-4912-9000-C83835BEEE29}" type="pres">
      <dgm:prSet presAssocID="{A5A5A036-C03C-4FDE-9AEC-8C75926CD0EC}" presName="spaceBetweenRectangles1" presStyleCnt="0"/>
      <dgm:spPr/>
    </dgm:pt>
    <dgm:pt modelId="{14FA3E5E-3BCD-4EDB-9C69-6287DFB93452}" type="pres">
      <dgm:prSet presAssocID="{B838C113-4537-4431-A6A7-30062A5612CB}" presName="composite1" presStyleCnt="0"/>
      <dgm:spPr/>
    </dgm:pt>
    <dgm:pt modelId="{242F2B57-6C14-4711-9CCB-257F91CD99C6}" type="pres">
      <dgm:prSet presAssocID="{B838C113-4537-4431-A6A7-30062A5612CB}" presName="parent1" presStyleLbl="alignNode1" presStyleIdx="7" presStyleCnt="10">
        <dgm:presLayoutVars>
          <dgm:chMax val="1"/>
          <dgm:chPref val="1"/>
          <dgm:bulletEnabled val="1"/>
        </dgm:presLayoutVars>
      </dgm:prSet>
      <dgm:spPr/>
    </dgm:pt>
    <dgm:pt modelId="{8EF7A44F-F9F0-4270-BDCD-6A34B94ADA9F}" type="pres">
      <dgm:prSet presAssocID="{B838C113-4537-4431-A6A7-30062A5612CB}" presName="Childtext1" presStyleLbl="revTx" presStyleIdx="7" presStyleCnt="10">
        <dgm:presLayoutVars>
          <dgm:bulletEnabled val="1"/>
        </dgm:presLayoutVars>
      </dgm:prSet>
      <dgm:spPr/>
    </dgm:pt>
    <dgm:pt modelId="{BDE245FB-D0AC-47EC-82A9-6F3921237A7B}" type="pres">
      <dgm:prSet presAssocID="{B838C113-4537-4431-A6A7-30062A5612CB}" presName="ConnectLine1" presStyleLbl="sibTrans1D1" presStyleIdx="7" presStyleCnt="10"/>
      <dgm:spPr>
        <a:solidFill>
          <a:srgbClr val="53B1FF"/>
        </a:solidFill>
        <a:ln w="9525" cap="flat" cmpd="sng" algn="ctr">
          <a:solidFill>
            <a:srgbClr val="53B1FF"/>
          </a:solidFill>
          <a:prstDash val="dash"/>
        </a:ln>
        <a:effectLst/>
      </dgm:spPr>
    </dgm:pt>
    <dgm:pt modelId="{A3C03B50-8524-4866-8117-DF216F2734A2}" type="pres">
      <dgm:prSet presAssocID="{B838C113-4537-4431-A6A7-30062A5612CB}" presName="ConnectLineEnd1" presStyleLbl="lnNode1" presStyleIdx="7" presStyleCnt="10"/>
      <dgm:spPr>
        <a:solidFill>
          <a:srgbClr val="53B1FF"/>
        </a:solidFill>
        <a:ln>
          <a:solidFill>
            <a:srgbClr val="53B1FF"/>
          </a:solidFill>
        </a:ln>
      </dgm:spPr>
    </dgm:pt>
    <dgm:pt modelId="{03938672-DC54-4AE9-B1DD-0DAFBA70D691}" type="pres">
      <dgm:prSet presAssocID="{B838C113-4537-4431-A6A7-30062A5612CB}" presName="EmptyPane1" presStyleCnt="0"/>
      <dgm:spPr/>
    </dgm:pt>
    <dgm:pt modelId="{F13DB11F-E7E2-4D73-B48F-3BC2703947A6}" type="pres">
      <dgm:prSet presAssocID="{0434994D-2374-4F75-A30D-FF4B7B2E653E}" presName="spaceBetweenRectangles1" presStyleCnt="0"/>
      <dgm:spPr/>
    </dgm:pt>
    <dgm:pt modelId="{19490498-D50E-4046-83A6-D03DBDC3D238}" type="pres">
      <dgm:prSet presAssocID="{F55EB2B6-CB79-463B-8BB8-33E2D796E2C9}" presName="composite1" presStyleCnt="0"/>
      <dgm:spPr/>
    </dgm:pt>
    <dgm:pt modelId="{EE02524F-4812-49C7-AF3B-326B11B80F29}" type="pres">
      <dgm:prSet presAssocID="{F55EB2B6-CB79-463B-8BB8-33E2D796E2C9}" presName="parent1" presStyleLbl="alignNode1" presStyleIdx="8" presStyleCnt="10">
        <dgm:presLayoutVars>
          <dgm:chMax val="1"/>
          <dgm:chPref val="1"/>
          <dgm:bulletEnabled val="1"/>
        </dgm:presLayoutVars>
      </dgm:prSet>
      <dgm:spPr/>
    </dgm:pt>
    <dgm:pt modelId="{C82B5759-A38E-4EC7-A74F-059C241690F7}" type="pres">
      <dgm:prSet presAssocID="{F55EB2B6-CB79-463B-8BB8-33E2D796E2C9}" presName="Childtext1" presStyleLbl="revTx" presStyleIdx="8" presStyleCnt="10">
        <dgm:presLayoutVars>
          <dgm:bulletEnabled val="1"/>
        </dgm:presLayoutVars>
      </dgm:prSet>
      <dgm:spPr/>
    </dgm:pt>
    <dgm:pt modelId="{A34AA231-7CA8-403D-84CA-9053E81DCC50}" type="pres">
      <dgm:prSet presAssocID="{F55EB2B6-CB79-463B-8BB8-33E2D796E2C9}" presName="ConnectLine1" presStyleLbl="sibTrans1D1" presStyleIdx="8" presStyleCnt="10"/>
      <dgm:spPr>
        <a:solidFill>
          <a:srgbClr val="0085F2"/>
        </a:solidFill>
        <a:ln w="9525" cap="flat" cmpd="sng" algn="ctr">
          <a:solidFill>
            <a:srgbClr val="0085F2"/>
          </a:solidFill>
          <a:prstDash val="dash"/>
        </a:ln>
        <a:effectLst/>
      </dgm:spPr>
    </dgm:pt>
    <dgm:pt modelId="{85442879-AA5E-4CF6-9AD4-B7531D7E4B26}" type="pres">
      <dgm:prSet presAssocID="{F55EB2B6-CB79-463B-8BB8-33E2D796E2C9}" presName="ConnectLineEnd1" presStyleLbl="lnNode1" presStyleIdx="8" presStyleCnt="10"/>
      <dgm:spPr>
        <a:solidFill>
          <a:srgbClr val="0085F2"/>
        </a:solidFill>
        <a:ln>
          <a:solidFill>
            <a:srgbClr val="0085F2"/>
          </a:solidFill>
        </a:ln>
      </dgm:spPr>
    </dgm:pt>
    <dgm:pt modelId="{AD19217F-BA9D-465B-B75E-21B770CB8844}" type="pres">
      <dgm:prSet presAssocID="{F55EB2B6-CB79-463B-8BB8-33E2D796E2C9}" presName="EmptyPane1" presStyleCnt="0"/>
      <dgm:spPr/>
    </dgm:pt>
    <dgm:pt modelId="{A57D094E-53D3-494B-9D3B-2E15E20D4FCF}" type="pres">
      <dgm:prSet presAssocID="{DE463323-CD18-42E4-A131-1C5B17AA9784}" presName="spaceBetweenRectangles1" presStyleCnt="0"/>
      <dgm:spPr/>
    </dgm:pt>
    <dgm:pt modelId="{EB45DC29-3590-480A-8968-A0B166A1D310}" type="pres">
      <dgm:prSet presAssocID="{EA68F759-5805-4B43-8929-2B24605D5DF8}" presName="composite1" presStyleCnt="0"/>
      <dgm:spPr/>
    </dgm:pt>
    <dgm:pt modelId="{1E1407C4-844A-4BF9-903B-D0AD2B15C28F}" type="pres">
      <dgm:prSet presAssocID="{EA68F759-5805-4B43-8929-2B24605D5DF8}" presName="parent1" presStyleLbl="alignNode1" presStyleIdx="9" presStyleCnt="10">
        <dgm:presLayoutVars>
          <dgm:chMax val="1"/>
          <dgm:chPref val="1"/>
          <dgm:bulletEnabled val="1"/>
        </dgm:presLayoutVars>
      </dgm:prSet>
      <dgm:spPr/>
    </dgm:pt>
    <dgm:pt modelId="{6CBA4FCC-6228-4629-BBD7-55161ED271B5}" type="pres">
      <dgm:prSet presAssocID="{EA68F759-5805-4B43-8929-2B24605D5DF8}" presName="Childtext1" presStyleLbl="revTx" presStyleIdx="9" presStyleCnt="10">
        <dgm:presLayoutVars>
          <dgm:bulletEnabled val="1"/>
        </dgm:presLayoutVars>
      </dgm:prSet>
      <dgm:spPr/>
    </dgm:pt>
    <dgm:pt modelId="{E3FF5B9A-E157-41FB-BB3F-BF360FC0CFED}" type="pres">
      <dgm:prSet presAssocID="{EA68F759-5805-4B43-8929-2B24605D5DF8}" presName="ConnectLine1" presStyleLbl="sibTrans1D1" presStyleIdx="9" presStyleCnt="10"/>
      <dgm:spPr>
        <a:solidFill>
          <a:srgbClr val="00457C"/>
        </a:solidFill>
        <a:ln w="9525" cap="flat" cmpd="sng" algn="ctr">
          <a:solidFill>
            <a:srgbClr val="00457C"/>
          </a:solidFill>
          <a:prstDash val="dash"/>
        </a:ln>
        <a:effectLst/>
      </dgm:spPr>
    </dgm:pt>
    <dgm:pt modelId="{DFCEE1DF-CC81-4FC2-8265-9C79FC628EF1}" type="pres">
      <dgm:prSet presAssocID="{EA68F759-5805-4B43-8929-2B24605D5DF8}" presName="ConnectLineEnd1" presStyleLbl="lnNode1" presStyleIdx="9" presStyleCnt="10"/>
      <dgm:spPr>
        <a:solidFill>
          <a:srgbClr val="00457C"/>
        </a:solidFill>
        <a:ln>
          <a:solidFill>
            <a:srgbClr val="00457C"/>
          </a:solidFill>
        </a:ln>
      </dgm:spPr>
    </dgm:pt>
    <dgm:pt modelId="{2AF8A70F-0F56-441A-8A51-B7A800553CC5}" type="pres">
      <dgm:prSet presAssocID="{EA68F759-5805-4B43-8929-2B24605D5DF8}" presName="EmptyPane1" presStyleCnt="0"/>
      <dgm:spPr/>
    </dgm:pt>
  </dgm:ptLst>
  <dgm:cxnLst>
    <dgm:cxn modelId="{24473102-4120-4A73-87DD-EC45EE28E02E}" srcId="{F666B63C-86C1-4F82-9580-0757B75F4DCF}" destId="{3875F5AE-F6C1-4145-BCF8-E4703FAA115A}" srcOrd="4" destOrd="0" parTransId="{54D9AF79-191A-4AFC-973E-C04E99085158}" sibTransId="{A3431789-6637-4D84-BBBD-D7DFEB7C18CC}"/>
    <dgm:cxn modelId="{1132C202-7990-4D6D-98EC-E8614EF45998}" srcId="{F666B63C-86C1-4F82-9580-0757B75F4DCF}" destId="{B838C113-4537-4431-A6A7-30062A5612CB}" srcOrd="7" destOrd="0" parTransId="{726251B4-89EE-42EE-B8E3-09261853178A}" sibTransId="{0434994D-2374-4F75-A30D-FF4B7B2E653E}"/>
    <dgm:cxn modelId="{A2DD4704-1677-421F-B837-B70E5ED8CB0E}" type="presOf" srcId="{45F639E0-BA25-4039-9596-151EF458CBA3}" destId="{6CBA4FCC-6228-4629-BBD7-55161ED271B5}" srcOrd="0" destOrd="1" presId="urn:microsoft.com/office/officeart/2016/7/layout/RoundedRectangleTimeline"/>
    <dgm:cxn modelId="{52515C08-105A-4471-B2A5-6918E354F734}" type="presOf" srcId="{EFA8CDE3-D38C-4C91-9143-A5B3A42D1966}" destId="{DB3AC3DD-5A26-4962-A8E5-2A81AD0A8DC3}" srcOrd="0" destOrd="0" presId="urn:microsoft.com/office/officeart/2016/7/layout/RoundedRectangleTimeline"/>
    <dgm:cxn modelId="{D46C1C09-CF7F-41DC-B142-60A68F1A650D}" type="presOf" srcId="{EA68F759-5805-4B43-8929-2B24605D5DF8}" destId="{1E1407C4-844A-4BF9-903B-D0AD2B15C28F}" srcOrd="0" destOrd="0" presId="urn:microsoft.com/office/officeart/2016/7/layout/RoundedRectangleTimeline"/>
    <dgm:cxn modelId="{E8189B0B-F387-4B56-A8DC-72065BA583EF}" type="presOf" srcId="{17591902-8276-43BA-8E15-869079FC6AC1}" destId="{C82B5759-A38E-4EC7-A74F-059C241690F7}" srcOrd="0" destOrd="0" presId="urn:microsoft.com/office/officeart/2016/7/layout/RoundedRectangleTimeline"/>
    <dgm:cxn modelId="{C1038D0C-8424-41D0-A746-4BE0C78D1A7B}" srcId="{B838C113-4537-4431-A6A7-30062A5612CB}" destId="{6EAB1889-8F87-4A3A-AD99-1F93889726B8}" srcOrd="1" destOrd="0" parTransId="{2385D795-D3F1-413D-A4DB-E15532AC8BDB}" sibTransId="{2AC44B78-AB8E-4EBF-949A-9CFFE87E281A}"/>
    <dgm:cxn modelId="{0C034B0E-C94A-488F-9AEA-9F9152C06E03}" type="presOf" srcId="{A5EC36F4-7A3C-4088-BCB8-6974FDB0433A}" destId="{6CBA4FCC-6228-4629-BBD7-55161ED271B5}" srcOrd="0" destOrd="0" presId="urn:microsoft.com/office/officeart/2016/7/layout/RoundedRectangleTimeline"/>
    <dgm:cxn modelId="{5AB79917-738D-4D58-A3BB-3B246A5D1A1A}" type="presOf" srcId="{CF397AA2-D54D-4040-BBD8-CAE26E9BB32D}" destId="{C64E4081-1472-4312-A1FF-C94AA23CE35E}" srcOrd="0" destOrd="1" presId="urn:microsoft.com/office/officeart/2016/7/layout/RoundedRectangleTimeline"/>
    <dgm:cxn modelId="{58981F1A-7F14-4FE0-B980-771CF08CFEED}" srcId="{B5A2C26E-EBF9-49CB-88F0-D35119E0F102}" destId="{188C996C-499C-497C-982E-7EC837574A0C}" srcOrd="0" destOrd="0" parTransId="{CD6B4EBB-F4F5-4FE8-B256-191925635218}" sibTransId="{23236821-62E0-4567-B115-E178CF373675}"/>
    <dgm:cxn modelId="{4C09741B-CAA9-4A9A-89ED-AD783F0EE9E9}" srcId="{F666B63C-86C1-4F82-9580-0757B75F4DCF}" destId="{8273BF64-9515-485C-9F3A-5E1F64973DCC}" srcOrd="1" destOrd="0" parTransId="{9C1EA0D2-FA76-45D0-8598-AA2C807BF43D}" sibTransId="{43F9B3D4-2903-4001-AF36-059B11DFB993}"/>
    <dgm:cxn modelId="{D3AE9D2D-0EC3-43DF-A0B8-0A62FAEFA9C2}" type="presOf" srcId="{9E9BA83F-E384-4CD4-A62C-21ECC1EC1101}" destId="{7C32F042-03B2-4DFC-8CED-91A75EC90DB9}" srcOrd="0" destOrd="0" presId="urn:microsoft.com/office/officeart/2016/7/layout/RoundedRectangleTimeline"/>
    <dgm:cxn modelId="{96203A3C-35AF-452A-8977-9B4F18F6FB0D}" srcId="{F666B63C-86C1-4F82-9580-0757B75F4DCF}" destId="{EFA8CDE3-D38C-4C91-9143-A5B3A42D1966}" srcOrd="0" destOrd="0" parTransId="{5A701111-E948-47CB-9E26-80C624BA262F}" sibTransId="{B8EA2317-3983-4223-A921-0C1332F9C496}"/>
    <dgm:cxn modelId="{6FB29C3C-204C-42CA-A21B-FC5AD1B7A78B}" srcId="{B838C113-4537-4431-A6A7-30062A5612CB}" destId="{995C92BF-29E7-45B2-BBF9-A5727E1EA2B7}" srcOrd="0" destOrd="0" parTransId="{4ACFAFC1-77DF-45E5-888B-E5F042C30703}" sibTransId="{7C66C1A2-A4D3-44EA-A35C-9F604692B2FE}"/>
    <dgm:cxn modelId="{6AA52A3D-AD52-4566-A638-31A2A202AA81}" srcId="{EA68F759-5805-4B43-8929-2B24605D5DF8}" destId="{A5EC36F4-7A3C-4088-BCB8-6974FDB0433A}" srcOrd="0" destOrd="0" parTransId="{E4D31DA0-88F2-4F02-8C3E-243144AD293E}" sibTransId="{74FCD805-E0B9-436D-B060-13A6FDE9E860}"/>
    <dgm:cxn modelId="{CE0EB540-D9E3-4DF1-B44A-2B30E1DD2273}" type="presOf" srcId="{8273BF64-9515-485C-9F3A-5E1F64973DCC}" destId="{1BFF1443-2652-4320-AB37-C479E43D5620}" srcOrd="0" destOrd="0" presId="urn:microsoft.com/office/officeart/2016/7/layout/RoundedRectangleTimeline"/>
    <dgm:cxn modelId="{588FFF5E-8E6C-43F5-B65F-07AAC8B14C8B}" type="presOf" srcId="{1F2FCF10-3B37-4AC3-86E3-26018E95AE13}" destId="{F4B7C243-96E6-4962-B7DA-359C0E8E9263}" srcOrd="0" destOrd="0" presId="urn:microsoft.com/office/officeart/2016/7/layout/RoundedRectangleTimeline"/>
    <dgm:cxn modelId="{D1452F48-C774-4DFF-93FC-E2B9C63DAD1F}" srcId="{F666B63C-86C1-4F82-9580-0757B75F4DCF}" destId="{9E9BA83F-E384-4CD4-A62C-21ECC1EC1101}" srcOrd="5" destOrd="0" parTransId="{27090934-37D9-4EF0-BB17-9BEFF760AB2A}" sibTransId="{88CF21CC-3D7E-4127-99E2-407152829671}"/>
    <dgm:cxn modelId="{56EBDD48-5AB3-4F38-B654-C50E82293654}" type="presOf" srcId="{25FB823E-7B39-4C1B-9723-E4BC054842A9}" destId="{16D50940-09B5-4811-8489-D5B8A8FEF9D0}" srcOrd="0" destOrd="1" presId="urn:microsoft.com/office/officeart/2016/7/layout/RoundedRectangleTimeline"/>
    <dgm:cxn modelId="{BD57CB6A-0EDC-4498-85B6-1341C7897215}" type="presOf" srcId="{995C92BF-29E7-45B2-BBF9-A5727E1EA2B7}" destId="{8EF7A44F-F9F0-4270-BDCD-6A34B94ADA9F}" srcOrd="0" destOrd="0" presId="urn:microsoft.com/office/officeart/2016/7/layout/RoundedRectangleTimeline"/>
    <dgm:cxn modelId="{BFCF384D-8C25-44E1-9C23-8EC54054D40A}" srcId="{B7573EA6-74BB-4911-872B-0BC7A39DF076}" destId="{50BFEA85-D69C-463A-8BDB-9E80138A284F}" srcOrd="0" destOrd="0" parTransId="{2E0F48B0-C5CA-439D-9FDF-F31CB461BAE0}" sibTransId="{EF1DD958-D96E-48B9-B0C6-2A5EDFBDBDB7}"/>
    <dgm:cxn modelId="{1648884E-4456-46C0-B8F3-F5CF3BC6944B}" srcId="{B5A2C26E-EBF9-49CB-88F0-D35119E0F102}" destId="{EE2A8687-F6B6-4F8C-9A08-DEF3748D841C}" srcOrd="1" destOrd="0" parTransId="{C937BA75-025E-4D7E-A3E1-36EC19CC561E}" sibTransId="{796507CE-3341-48E2-BFAB-EB2377866439}"/>
    <dgm:cxn modelId="{43E9606F-3844-4380-B535-778916615290}" type="presOf" srcId="{E4E1351C-B869-4113-B505-FAD1AF626EB0}" destId="{16D50940-09B5-4811-8489-D5B8A8FEF9D0}" srcOrd="0" destOrd="2" presId="urn:microsoft.com/office/officeart/2016/7/layout/RoundedRectangleTimeline"/>
    <dgm:cxn modelId="{A475946F-5570-4B96-BE50-2EBFA9E81C27}" type="presOf" srcId="{6EAB1889-8F87-4A3A-AD99-1F93889726B8}" destId="{8EF7A44F-F9F0-4270-BDCD-6A34B94ADA9F}" srcOrd="0" destOrd="1" presId="urn:microsoft.com/office/officeart/2016/7/layout/RoundedRectangleTimeline"/>
    <dgm:cxn modelId="{5DB73451-3C95-4FB8-B9E6-3E7D30F9AA6C}" srcId="{3875F5AE-F6C1-4145-BCF8-E4703FAA115A}" destId="{C377F7F3-DE68-4CF9-AC32-E10E17442AF4}" srcOrd="0" destOrd="0" parTransId="{7708B0D4-C4CD-45BD-9D15-4739DC647A6C}" sibTransId="{F00CE04A-4919-4D06-995C-52F7FD1B69B5}"/>
    <dgm:cxn modelId="{FB8D9351-7F84-431A-B934-0CAE37811DC1}" srcId="{F666B63C-86C1-4F82-9580-0757B75F4DCF}" destId="{F55EB2B6-CB79-463B-8BB8-33E2D796E2C9}" srcOrd="8" destOrd="0" parTransId="{1E4F7E45-7DB0-4F0A-9387-828B8543764E}" sibTransId="{DE463323-CD18-42E4-A131-1C5B17AA9784}"/>
    <dgm:cxn modelId="{DEBF6952-3D40-45AF-B1B6-29F26C9C3458}" srcId="{EA68F759-5805-4B43-8929-2B24605D5DF8}" destId="{45F639E0-BA25-4039-9596-151EF458CBA3}" srcOrd="1" destOrd="0" parTransId="{B13D33ED-61A2-47C1-9FFE-06B38259E1F5}" sibTransId="{A5C8378B-4E43-44FB-8528-5A403449C5D7}"/>
    <dgm:cxn modelId="{610ADE54-84CC-4F03-BBE0-C33BC7B5571A}" srcId="{9E9BA83F-E384-4CD4-A62C-21ECC1EC1101}" destId="{226824EE-8B6C-43D5-A030-FF3B8A8CDF19}" srcOrd="2" destOrd="0" parTransId="{2843DEE1-8F97-42DC-BD77-11FC096C77BB}" sibTransId="{932AA0D5-2DE3-414E-888F-2D3CF64EE650}"/>
    <dgm:cxn modelId="{AF206757-5180-41EC-A1CE-542E4B8F7916}" type="presOf" srcId="{F80F1AE1-D1F8-47D7-9336-D7170E901E7C}" destId="{7F713ACF-9124-43D3-8A65-CB1A06384617}" srcOrd="0" destOrd="0" presId="urn:microsoft.com/office/officeart/2016/7/layout/RoundedRectangleTimeline"/>
    <dgm:cxn modelId="{3BC7F579-75CF-43CE-AE72-CA3EA92F7614}" type="presOf" srcId="{43CC8C97-223F-488C-B0E4-3E4D4FF3AFF0}" destId="{EB1322DD-64E5-40C0-A974-E0F786CDC476}" srcOrd="0" destOrd="1" presId="urn:microsoft.com/office/officeart/2016/7/layout/RoundedRectangleTimeline"/>
    <dgm:cxn modelId="{78ED537A-5D69-49B1-AAB4-E7C0E089F49F}" type="presOf" srcId="{C377F7F3-DE68-4CF9-AC32-E10E17442AF4}" destId="{16D50940-09B5-4811-8489-D5B8A8FEF9D0}" srcOrd="0" destOrd="0" presId="urn:microsoft.com/office/officeart/2016/7/layout/RoundedRectangleTimeline"/>
    <dgm:cxn modelId="{49B7AD5A-A069-400A-A75B-C72C191396A6}" srcId="{F55EB2B6-CB79-463B-8BB8-33E2D796E2C9}" destId="{17591902-8276-43BA-8E15-869079FC6AC1}" srcOrd="0" destOrd="0" parTransId="{90574F66-DFA1-42D1-AE68-A0CC83B0CA6F}" sibTransId="{0F300212-3E66-40D8-A4B9-10491B2B4C80}"/>
    <dgm:cxn modelId="{3CE7617C-DBFE-403B-8BC5-646690352C5F}" type="presOf" srcId="{B838C113-4537-4431-A6A7-30062A5612CB}" destId="{242F2B57-6C14-4711-9CCB-257F91CD99C6}" srcOrd="0" destOrd="0" presId="urn:microsoft.com/office/officeart/2016/7/layout/RoundedRectangleTimeline"/>
    <dgm:cxn modelId="{E130607F-50DA-45F2-B228-8AB46A6F5A88}" srcId="{8273BF64-9515-485C-9F3A-5E1F64973DCC}" destId="{43CC8C97-223F-488C-B0E4-3E4D4FF3AFF0}" srcOrd="1" destOrd="0" parTransId="{7ED27DFD-9035-4B12-86AF-EF474CC25D47}" sibTransId="{FBC69F02-5D64-4404-9546-EE289E8CB4CC}"/>
    <dgm:cxn modelId="{A785A57F-1783-4509-889D-938D8396641F}" type="presOf" srcId="{B5A2C26E-EBF9-49CB-88F0-D35119E0F102}" destId="{00669AEA-EB12-4009-9418-47F725261843}" srcOrd="0" destOrd="0" presId="urn:microsoft.com/office/officeart/2016/7/layout/RoundedRectangleTimeline"/>
    <dgm:cxn modelId="{33062089-8546-43CF-BEDD-6DF206FDD5AE}" srcId="{EFA8CDE3-D38C-4C91-9143-A5B3A42D1966}" destId="{F80F1AE1-D1F8-47D7-9336-D7170E901E7C}" srcOrd="0" destOrd="0" parTransId="{9E4C7DB1-D329-47F4-815C-87EAC9410285}" sibTransId="{6582AE96-DB8C-47C9-A5DB-B7398E01B90F}"/>
    <dgm:cxn modelId="{1187AF8A-8B8F-412F-B49E-4CE80F03D049}" type="presOf" srcId="{B7573EA6-74BB-4911-872B-0BC7A39DF076}" destId="{0B998F63-A06D-42F8-93E5-DF44C3CB0E95}" srcOrd="0" destOrd="0" presId="urn:microsoft.com/office/officeart/2016/7/layout/RoundedRectangleTimeline"/>
    <dgm:cxn modelId="{A545158C-8AF4-4827-8548-4E1130CB569C}" srcId="{3875F5AE-F6C1-4145-BCF8-E4703FAA115A}" destId="{E4E1351C-B869-4113-B505-FAD1AF626EB0}" srcOrd="2" destOrd="0" parTransId="{AD0DA1A6-2473-45B3-8916-DF09A64F83F5}" sibTransId="{AD72486A-3087-4F66-A4E7-FB9F3B71F9A4}"/>
    <dgm:cxn modelId="{1FB86F8E-FE38-4BA7-9CCE-50B3AC6A17CD}" srcId="{9E9BA83F-E384-4CD4-A62C-21ECC1EC1101}" destId="{F7EA2AE6-87ED-4971-9AED-D442732BDFB1}" srcOrd="1" destOrd="0" parTransId="{98DB9FE1-A215-48C2-B86F-4470C4BFAE56}" sibTransId="{40F5CA68-4C5C-4561-A1E8-95CE2953969E}"/>
    <dgm:cxn modelId="{07DF1A8F-8C63-41BB-A3E1-2777410DF37F}" type="presOf" srcId="{F55EB2B6-CB79-463B-8BB8-33E2D796E2C9}" destId="{EE02524F-4812-49C7-AF3B-326B11B80F29}" srcOrd="0" destOrd="0" presId="urn:microsoft.com/office/officeart/2016/7/layout/RoundedRectangleTimeline"/>
    <dgm:cxn modelId="{BA192599-FBAD-4A6B-AA5F-A31D7B1F0882}" type="presOf" srcId="{4E0C1D41-58AF-4F78-A26A-AD359B5F23F8}" destId="{EB1322DD-64E5-40C0-A974-E0F786CDC476}" srcOrd="0" destOrd="0" presId="urn:microsoft.com/office/officeart/2016/7/layout/RoundedRectangleTimeline"/>
    <dgm:cxn modelId="{9D08B99C-B728-485E-BA2B-3888A2DE55AC}" srcId="{1F2FCF10-3B37-4AC3-86E3-26018E95AE13}" destId="{8C81A0BF-515D-49B6-B4A8-ACFDEBBF5C36}" srcOrd="0" destOrd="0" parTransId="{E1961B68-5527-45AC-8021-EC8D42243217}" sibTransId="{4E002AFA-7EFC-40A0-BC9A-C756C92CAC32}"/>
    <dgm:cxn modelId="{183BDFA5-54E2-4346-8D6F-1DE8DD86C0A2}" srcId="{1F2FCF10-3B37-4AC3-86E3-26018E95AE13}" destId="{CF397AA2-D54D-4040-BBD8-CAE26E9BB32D}" srcOrd="1" destOrd="0" parTransId="{F7EF4A65-95C1-4B1A-9F8D-45F8CD0B5D53}" sibTransId="{C0EAE8BE-7E49-415D-BF7F-A835BDC9DF58}"/>
    <dgm:cxn modelId="{F1AFBEA6-105F-4C7B-9B86-AEBBC0AAFF42}" srcId="{3875F5AE-F6C1-4145-BCF8-E4703FAA115A}" destId="{25FB823E-7B39-4C1B-9723-E4BC054842A9}" srcOrd="1" destOrd="0" parTransId="{19CCD2D7-B3B0-4E92-95A6-AEF71920D0D0}" sibTransId="{F9B26E28-29C7-4AB3-82B9-C845E7D86534}"/>
    <dgm:cxn modelId="{B5C55EAA-F36C-4C1C-8F19-6542D6245419}" type="presOf" srcId="{F666B63C-86C1-4F82-9580-0757B75F4DCF}" destId="{021048B2-F9ED-4DC1-8ADC-1627ED7DC674}" srcOrd="0" destOrd="0" presId="urn:microsoft.com/office/officeart/2016/7/layout/RoundedRectangleTimeline"/>
    <dgm:cxn modelId="{A1CF07B1-75EB-416F-81A5-4B1C31683A55}" srcId="{F666B63C-86C1-4F82-9580-0757B75F4DCF}" destId="{B7573EA6-74BB-4911-872B-0BC7A39DF076}" srcOrd="2" destOrd="0" parTransId="{3FFF85C1-EA95-4F53-ABF7-477AA874D2C3}" sibTransId="{D405DB26-757F-4666-9C83-53CE94158FAA}"/>
    <dgm:cxn modelId="{F86026B2-12A0-4284-BD61-CA707D5B4C90}" type="presOf" srcId="{9F51010B-A14D-4991-8100-95513B601567}" destId="{3393E173-36DC-43B1-BA14-206E5EF5C7BC}" srcOrd="0" destOrd="0" presId="urn:microsoft.com/office/officeart/2016/7/layout/RoundedRectangleTimeline"/>
    <dgm:cxn modelId="{34121EB9-78A0-443B-B49B-9236387A67E3}" type="presOf" srcId="{EE2A8687-F6B6-4F8C-9A08-DEF3748D841C}" destId="{C708B4D9-9FCC-4937-BCB6-0C757BD5532F}" srcOrd="0" destOrd="1" presId="urn:microsoft.com/office/officeart/2016/7/layout/RoundedRectangleTimeline"/>
    <dgm:cxn modelId="{B5D062B9-C2C7-4C39-9996-3DE5E11EAE8F}" type="presOf" srcId="{188C996C-499C-497C-982E-7EC837574A0C}" destId="{C708B4D9-9FCC-4937-BCB6-0C757BD5532F}" srcOrd="0" destOrd="0" presId="urn:microsoft.com/office/officeart/2016/7/layout/RoundedRectangleTimeline"/>
    <dgm:cxn modelId="{7023A5B9-39DB-4874-8BA6-B4AE8BC162C8}" srcId="{F666B63C-86C1-4F82-9580-0757B75F4DCF}" destId="{B5A2C26E-EBF9-49CB-88F0-D35119E0F102}" srcOrd="6" destOrd="0" parTransId="{E51E532E-C101-449A-BC1E-B832279CC0C9}" sibTransId="{A5A5A036-C03C-4FDE-9AEC-8C75926CD0EC}"/>
    <dgm:cxn modelId="{9525D0BA-55D7-4E6A-9BEA-643E932A09F5}" srcId="{8273BF64-9515-485C-9F3A-5E1F64973DCC}" destId="{4E0C1D41-58AF-4F78-A26A-AD359B5F23F8}" srcOrd="0" destOrd="0" parTransId="{EFBAD487-D493-449C-A55E-C3D384142586}" sibTransId="{9AB2B1F5-5E36-4F5B-9D10-D0478DADE53F}"/>
    <dgm:cxn modelId="{0043F0BE-96B2-4F40-BE31-0D07C02173F5}" type="presOf" srcId="{226824EE-8B6C-43D5-A030-FF3B8A8CDF19}" destId="{3393E173-36DC-43B1-BA14-206E5EF5C7BC}" srcOrd="0" destOrd="2" presId="urn:microsoft.com/office/officeart/2016/7/layout/RoundedRectangleTimeline"/>
    <dgm:cxn modelId="{111D43C7-17FC-4D3C-B445-B6FD49AFD8DE}" srcId="{F666B63C-86C1-4F82-9580-0757B75F4DCF}" destId="{EA68F759-5805-4B43-8929-2B24605D5DF8}" srcOrd="9" destOrd="0" parTransId="{F7D7F473-ED3D-4BD0-97B2-FBA23FAFE81C}" sibTransId="{589893B8-6AE8-4EFF-9E54-CD8E7971F773}"/>
    <dgm:cxn modelId="{A46FD5D4-B585-46F1-9178-1137EA3668F6}" type="presOf" srcId="{50BFEA85-D69C-463A-8BDB-9E80138A284F}" destId="{BAE4ACB6-241C-4EA0-8E68-9B6D7E05BDB3}" srcOrd="0" destOrd="0" presId="urn:microsoft.com/office/officeart/2016/7/layout/RoundedRectangleTimeline"/>
    <dgm:cxn modelId="{C9984AD9-3E40-4D2B-8FC4-CDD3FAB02486}" srcId="{F666B63C-86C1-4F82-9580-0757B75F4DCF}" destId="{1F2FCF10-3B37-4AC3-86E3-26018E95AE13}" srcOrd="3" destOrd="0" parTransId="{014C6F47-D739-482A-B02F-B497C9D46FCD}" sibTransId="{3BBA1AEC-0FF2-461D-8B03-9D0CAEEF06BA}"/>
    <dgm:cxn modelId="{268184DA-9D2D-45F8-A419-EFC85DC96A7C}" srcId="{9E9BA83F-E384-4CD4-A62C-21ECC1EC1101}" destId="{9F51010B-A14D-4991-8100-95513B601567}" srcOrd="0" destOrd="0" parTransId="{3C36ED8E-5938-4B67-AAA2-5CBED5B6A25F}" sibTransId="{E9730314-6ACE-4AEE-9A65-F94614FF1491}"/>
    <dgm:cxn modelId="{9E6542DB-05E7-4489-B13E-D953706500A8}" type="presOf" srcId="{8C81A0BF-515D-49B6-B4A8-ACFDEBBF5C36}" destId="{C64E4081-1472-4312-A1FF-C94AA23CE35E}" srcOrd="0" destOrd="0" presId="urn:microsoft.com/office/officeart/2016/7/layout/RoundedRectangleTimeline"/>
    <dgm:cxn modelId="{41FF71DC-4A7D-4A43-A7CF-0D3E55CA7535}" type="presOf" srcId="{F7EA2AE6-87ED-4971-9AED-D442732BDFB1}" destId="{3393E173-36DC-43B1-BA14-206E5EF5C7BC}" srcOrd="0" destOrd="1" presId="urn:microsoft.com/office/officeart/2016/7/layout/RoundedRectangleTimeline"/>
    <dgm:cxn modelId="{DA9EBFDF-5887-4165-88C0-A12FDAC0CA17}" type="presOf" srcId="{3875F5AE-F6C1-4145-BCF8-E4703FAA115A}" destId="{268268E7-9EB0-4525-8FB2-135B6CE7920D}" srcOrd="0" destOrd="0" presId="urn:microsoft.com/office/officeart/2016/7/layout/RoundedRectangleTimeline"/>
    <dgm:cxn modelId="{96184343-AB27-4F13-A8C7-E66BF3EE6EF2}" type="presParOf" srcId="{021048B2-F9ED-4DC1-8ADC-1627ED7DC674}" destId="{C052AF63-10A3-4D83-954B-51D92B8AF944}" srcOrd="0" destOrd="0" presId="urn:microsoft.com/office/officeart/2016/7/layout/RoundedRectangleTimeline"/>
    <dgm:cxn modelId="{4B80496E-A03E-44F1-98D8-A9B43617B7D1}" type="presParOf" srcId="{C052AF63-10A3-4D83-954B-51D92B8AF944}" destId="{DB3AC3DD-5A26-4962-A8E5-2A81AD0A8DC3}" srcOrd="0" destOrd="0" presId="urn:microsoft.com/office/officeart/2016/7/layout/RoundedRectangleTimeline"/>
    <dgm:cxn modelId="{DFBB289B-1576-4ED8-B6A1-4383C716A286}" type="presParOf" srcId="{C052AF63-10A3-4D83-954B-51D92B8AF944}" destId="{7F713ACF-9124-43D3-8A65-CB1A06384617}" srcOrd="1" destOrd="0" presId="urn:microsoft.com/office/officeart/2016/7/layout/RoundedRectangleTimeline"/>
    <dgm:cxn modelId="{4456B5A9-39F8-481D-8E02-AD70F027A3BD}" type="presParOf" srcId="{C052AF63-10A3-4D83-954B-51D92B8AF944}" destId="{233EFF7E-0D86-42D0-99F1-FA02A99A5D15}" srcOrd="2" destOrd="0" presId="urn:microsoft.com/office/officeart/2016/7/layout/RoundedRectangleTimeline"/>
    <dgm:cxn modelId="{32982BE4-9781-4078-9588-ECAFA2B7A4AB}" type="presParOf" srcId="{C052AF63-10A3-4D83-954B-51D92B8AF944}" destId="{494A4194-19D4-4255-9A46-0DB575FD8DE2}" srcOrd="3" destOrd="0" presId="urn:microsoft.com/office/officeart/2016/7/layout/RoundedRectangleTimeline"/>
    <dgm:cxn modelId="{E35F826A-4B1B-424B-AEAF-68F93907E625}" type="presParOf" srcId="{C052AF63-10A3-4D83-954B-51D92B8AF944}" destId="{F63900C3-9353-4748-8A20-82E4E90F2FB7}" srcOrd="4" destOrd="0" presId="urn:microsoft.com/office/officeart/2016/7/layout/RoundedRectangleTimeline"/>
    <dgm:cxn modelId="{E9DFA90A-A369-4B4B-A72F-95FB0552690A}" type="presParOf" srcId="{021048B2-F9ED-4DC1-8ADC-1627ED7DC674}" destId="{8034B9D8-43EE-4D71-ACD0-27E760D4C5E1}" srcOrd="1" destOrd="0" presId="urn:microsoft.com/office/officeart/2016/7/layout/RoundedRectangleTimeline"/>
    <dgm:cxn modelId="{66BC03AB-8A5F-4845-A0CC-724F6210B3F3}" type="presParOf" srcId="{021048B2-F9ED-4DC1-8ADC-1627ED7DC674}" destId="{AC72DF50-5DFA-425F-9979-7C11996C9EAF}" srcOrd="2" destOrd="0" presId="urn:microsoft.com/office/officeart/2016/7/layout/RoundedRectangleTimeline"/>
    <dgm:cxn modelId="{896A1370-1D33-468D-A649-52FDE943542F}" type="presParOf" srcId="{AC72DF50-5DFA-425F-9979-7C11996C9EAF}" destId="{1BFF1443-2652-4320-AB37-C479E43D5620}" srcOrd="0" destOrd="0" presId="urn:microsoft.com/office/officeart/2016/7/layout/RoundedRectangleTimeline"/>
    <dgm:cxn modelId="{0FC6D2F7-5858-496A-BD96-E9B09C7911A2}" type="presParOf" srcId="{AC72DF50-5DFA-425F-9979-7C11996C9EAF}" destId="{EB1322DD-64E5-40C0-A974-E0F786CDC476}" srcOrd="1" destOrd="0" presId="urn:microsoft.com/office/officeart/2016/7/layout/RoundedRectangleTimeline"/>
    <dgm:cxn modelId="{1FA11E0C-EAF1-47A8-8F13-C673C234BB0E}" type="presParOf" srcId="{AC72DF50-5DFA-425F-9979-7C11996C9EAF}" destId="{C402340F-DCD1-46CA-8697-EB47A79BAC0B}" srcOrd="2" destOrd="0" presId="urn:microsoft.com/office/officeart/2016/7/layout/RoundedRectangleTimeline"/>
    <dgm:cxn modelId="{193B0176-9350-4378-B26B-79D685E619EF}" type="presParOf" srcId="{AC72DF50-5DFA-425F-9979-7C11996C9EAF}" destId="{EC522604-01D6-4CCD-BAE6-7A6CF36008F5}" srcOrd="3" destOrd="0" presId="urn:microsoft.com/office/officeart/2016/7/layout/RoundedRectangleTimeline"/>
    <dgm:cxn modelId="{24A685AB-4BD4-43FC-B0B6-6390862CA5E1}" type="presParOf" srcId="{AC72DF50-5DFA-425F-9979-7C11996C9EAF}" destId="{25E7F598-E699-43FF-B753-BA9E1E2AA490}" srcOrd="4" destOrd="0" presId="urn:microsoft.com/office/officeart/2016/7/layout/RoundedRectangleTimeline"/>
    <dgm:cxn modelId="{94070812-C8A6-4517-B637-A2B3B22813C6}" type="presParOf" srcId="{021048B2-F9ED-4DC1-8ADC-1627ED7DC674}" destId="{4B3A18BA-FAA5-4042-B656-B8996DA504E0}" srcOrd="3" destOrd="0" presId="urn:microsoft.com/office/officeart/2016/7/layout/RoundedRectangleTimeline"/>
    <dgm:cxn modelId="{7B99B5FD-CF35-45F5-88C2-42248310F3D4}" type="presParOf" srcId="{021048B2-F9ED-4DC1-8ADC-1627ED7DC674}" destId="{8891D22F-D72F-40A5-B6E3-D59DC9E54368}" srcOrd="4" destOrd="0" presId="urn:microsoft.com/office/officeart/2016/7/layout/RoundedRectangleTimeline"/>
    <dgm:cxn modelId="{F585FC20-5269-4A7C-BBE9-FE4E657C499B}" type="presParOf" srcId="{8891D22F-D72F-40A5-B6E3-D59DC9E54368}" destId="{0B998F63-A06D-42F8-93E5-DF44C3CB0E95}" srcOrd="0" destOrd="0" presId="urn:microsoft.com/office/officeart/2016/7/layout/RoundedRectangleTimeline"/>
    <dgm:cxn modelId="{05DB0FAF-F59C-4D82-A69C-7837520709BC}" type="presParOf" srcId="{8891D22F-D72F-40A5-B6E3-D59DC9E54368}" destId="{BAE4ACB6-241C-4EA0-8E68-9B6D7E05BDB3}" srcOrd="1" destOrd="0" presId="urn:microsoft.com/office/officeart/2016/7/layout/RoundedRectangleTimeline"/>
    <dgm:cxn modelId="{32CFFFA5-D62D-4F48-99D1-6AF73493ADD0}" type="presParOf" srcId="{8891D22F-D72F-40A5-B6E3-D59DC9E54368}" destId="{F0F734CB-AECA-4180-9C71-608684ECF371}" srcOrd="2" destOrd="0" presId="urn:microsoft.com/office/officeart/2016/7/layout/RoundedRectangleTimeline"/>
    <dgm:cxn modelId="{1E60FDCD-DEEE-4946-98D6-A695B6827861}" type="presParOf" srcId="{8891D22F-D72F-40A5-B6E3-D59DC9E54368}" destId="{32347FAA-D348-479E-9351-F936D54BF91C}" srcOrd="3" destOrd="0" presId="urn:microsoft.com/office/officeart/2016/7/layout/RoundedRectangleTimeline"/>
    <dgm:cxn modelId="{2EBB9F93-3F9C-4DF8-A2FB-E6CDCDD47334}" type="presParOf" srcId="{8891D22F-D72F-40A5-B6E3-D59DC9E54368}" destId="{3B533B47-0912-4530-934E-AA1DA51550A7}" srcOrd="4" destOrd="0" presId="urn:microsoft.com/office/officeart/2016/7/layout/RoundedRectangleTimeline"/>
    <dgm:cxn modelId="{A50C946D-CB23-4672-9E3C-3B968B1AB51A}" type="presParOf" srcId="{021048B2-F9ED-4DC1-8ADC-1627ED7DC674}" destId="{42822266-07AE-4CF1-8D5E-098B84ADFDD8}" srcOrd="5" destOrd="0" presId="urn:microsoft.com/office/officeart/2016/7/layout/RoundedRectangleTimeline"/>
    <dgm:cxn modelId="{A661AD60-E8D3-4091-95F4-40D191B92BB5}" type="presParOf" srcId="{021048B2-F9ED-4DC1-8ADC-1627ED7DC674}" destId="{A2539CAA-41D9-4CBA-B75B-F0EFC4459357}" srcOrd="6" destOrd="0" presId="urn:microsoft.com/office/officeart/2016/7/layout/RoundedRectangleTimeline"/>
    <dgm:cxn modelId="{50DD04C1-49F3-4B26-948F-4F183BAB4B64}" type="presParOf" srcId="{A2539CAA-41D9-4CBA-B75B-F0EFC4459357}" destId="{F4B7C243-96E6-4962-B7DA-359C0E8E9263}" srcOrd="0" destOrd="0" presId="urn:microsoft.com/office/officeart/2016/7/layout/RoundedRectangleTimeline"/>
    <dgm:cxn modelId="{8F8CAA13-CABC-4A48-8C18-62CDA9795EF0}" type="presParOf" srcId="{A2539CAA-41D9-4CBA-B75B-F0EFC4459357}" destId="{C64E4081-1472-4312-A1FF-C94AA23CE35E}" srcOrd="1" destOrd="0" presId="urn:microsoft.com/office/officeart/2016/7/layout/RoundedRectangleTimeline"/>
    <dgm:cxn modelId="{E3DF614D-47EA-40B1-8065-AEECB98E98FF}" type="presParOf" srcId="{A2539CAA-41D9-4CBA-B75B-F0EFC4459357}" destId="{D1FFDCC8-B815-453D-98DD-B1E31454EB7D}" srcOrd="2" destOrd="0" presId="urn:microsoft.com/office/officeart/2016/7/layout/RoundedRectangleTimeline"/>
    <dgm:cxn modelId="{0B5F07D4-EEE4-4208-B461-F1717489E85F}" type="presParOf" srcId="{A2539CAA-41D9-4CBA-B75B-F0EFC4459357}" destId="{A7C27572-9278-4644-9562-174775CD53B4}" srcOrd="3" destOrd="0" presId="urn:microsoft.com/office/officeart/2016/7/layout/RoundedRectangleTimeline"/>
    <dgm:cxn modelId="{2BEC4DFB-2787-4F59-84C2-AD8FDD5289DF}" type="presParOf" srcId="{A2539CAA-41D9-4CBA-B75B-F0EFC4459357}" destId="{56EEED34-3D35-4F61-B7E7-FDE5659487ED}" srcOrd="4" destOrd="0" presId="urn:microsoft.com/office/officeart/2016/7/layout/RoundedRectangleTimeline"/>
    <dgm:cxn modelId="{95E35AF0-5E66-49A4-BF3F-04A8E728B330}" type="presParOf" srcId="{021048B2-F9ED-4DC1-8ADC-1627ED7DC674}" destId="{5412DA87-746C-4251-ACB6-F0FD2EC18BFA}" srcOrd="7" destOrd="0" presId="urn:microsoft.com/office/officeart/2016/7/layout/RoundedRectangleTimeline"/>
    <dgm:cxn modelId="{2118F0AF-17AE-460F-9E24-3EE3CEA5A0FD}" type="presParOf" srcId="{021048B2-F9ED-4DC1-8ADC-1627ED7DC674}" destId="{1D52966D-0FB3-4F3D-96BC-4FF1FF7F7BC6}" srcOrd="8" destOrd="0" presId="urn:microsoft.com/office/officeart/2016/7/layout/RoundedRectangleTimeline"/>
    <dgm:cxn modelId="{546EF17B-DA7F-4E54-9696-18E7DB97E178}" type="presParOf" srcId="{1D52966D-0FB3-4F3D-96BC-4FF1FF7F7BC6}" destId="{268268E7-9EB0-4525-8FB2-135B6CE7920D}" srcOrd="0" destOrd="0" presId="urn:microsoft.com/office/officeart/2016/7/layout/RoundedRectangleTimeline"/>
    <dgm:cxn modelId="{953A9260-A9E0-4D8F-A4AF-A69707CB3C93}" type="presParOf" srcId="{1D52966D-0FB3-4F3D-96BC-4FF1FF7F7BC6}" destId="{16D50940-09B5-4811-8489-D5B8A8FEF9D0}" srcOrd="1" destOrd="0" presId="urn:microsoft.com/office/officeart/2016/7/layout/RoundedRectangleTimeline"/>
    <dgm:cxn modelId="{7D46A3FF-869C-4383-8417-E91C8C79ECDB}" type="presParOf" srcId="{1D52966D-0FB3-4F3D-96BC-4FF1FF7F7BC6}" destId="{24A7D22A-5913-43AA-9C0F-17ED93C5EACD}" srcOrd="2" destOrd="0" presId="urn:microsoft.com/office/officeart/2016/7/layout/RoundedRectangleTimeline"/>
    <dgm:cxn modelId="{3B52C3E7-1ECF-4A74-B442-C26FBA6142E0}" type="presParOf" srcId="{1D52966D-0FB3-4F3D-96BC-4FF1FF7F7BC6}" destId="{E56088BC-05D8-4B84-96DE-8ADC939B4EFF}" srcOrd="3" destOrd="0" presId="urn:microsoft.com/office/officeart/2016/7/layout/RoundedRectangleTimeline"/>
    <dgm:cxn modelId="{E0ED64FA-64F7-475A-BBA9-8984413A54D6}" type="presParOf" srcId="{1D52966D-0FB3-4F3D-96BC-4FF1FF7F7BC6}" destId="{D0D44751-34E7-4034-A103-6C80C4CA9929}" srcOrd="4" destOrd="0" presId="urn:microsoft.com/office/officeart/2016/7/layout/RoundedRectangleTimeline"/>
    <dgm:cxn modelId="{545C0952-926F-4C11-88CD-99F64893F493}" type="presParOf" srcId="{021048B2-F9ED-4DC1-8ADC-1627ED7DC674}" destId="{644DD401-A89E-414D-9267-C0B5541EFAA4}" srcOrd="9" destOrd="0" presId="urn:microsoft.com/office/officeart/2016/7/layout/RoundedRectangleTimeline"/>
    <dgm:cxn modelId="{50BB5696-23E3-4D9B-948E-D43FF72C92EC}" type="presParOf" srcId="{021048B2-F9ED-4DC1-8ADC-1627ED7DC674}" destId="{38B3AA63-42A6-4A28-9FD9-6B3C09DE29A2}" srcOrd="10" destOrd="0" presId="urn:microsoft.com/office/officeart/2016/7/layout/RoundedRectangleTimeline"/>
    <dgm:cxn modelId="{80A07F1F-99A8-4DF1-AF30-283C2A977C1E}" type="presParOf" srcId="{38B3AA63-42A6-4A28-9FD9-6B3C09DE29A2}" destId="{7C32F042-03B2-4DFC-8CED-91A75EC90DB9}" srcOrd="0" destOrd="0" presId="urn:microsoft.com/office/officeart/2016/7/layout/RoundedRectangleTimeline"/>
    <dgm:cxn modelId="{0BB699E6-952D-4EB4-86CE-00A4412EA9D2}" type="presParOf" srcId="{38B3AA63-42A6-4A28-9FD9-6B3C09DE29A2}" destId="{3393E173-36DC-43B1-BA14-206E5EF5C7BC}" srcOrd="1" destOrd="0" presId="urn:microsoft.com/office/officeart/2016/7/layout/RoundedRectangleTimeline"/>
    <dgm:cxn modelId="{0DC10D38-01B5-48A1-8256-929932C85ACF}" type="presParOf" srcId="{38B3AA63-42A6-4A28-9FD9-6B3C09DE29A2}" destId="{37C78778-51E1-4156-9F5D-5B9D59C5E71B}" srcOrd="2" destOrd="0" presId="urn:microsoft.com/office/officeart/2016/7/layout/RoundedRectangleTimeline"/>
    <dgm:cxn modelId="{0CFD1D8F-B66E-44B4-8F01-2A94767EAC8B}" type="presParOf" srcId="{38B3AA63-42A6-4A28-9FD9-6B3C09DE29A2}" destId="{323FF2D0-53DB-43AF-A1B4-638342F96FE5}" srcOrd="3" destOrd="0" presId="urn:microsoft.com/office/officeart/2016/7/layout/RoundedRectangleTimeline"/>
    <dgm:cxn modelId="{368D786B-E051-456E-ABA2-EA6B98FC54B3}" type="presParOf" srcId="{38B3AA63-42A6-4A28-9FD9-6B3C09DE29A2}" destId="{6228CC4E-8FDF-42E6-9694-708CD859D785}" srcOrd="4" destOrd="0" presId="urn:microsoft.com/office/officeart/2016/7/layout/RoundedRectangleTimeline"/>
    <dgm:cxn modelId="{DA9D48F1-6EE8-488D-B2EC-880D41695B90}" type="presParOf" srcId="{021048B2-F9ED-4DC1-8ADC-1627ED7DC674}" destId="{29CDC76A-4C86-49A2-9308-ADD29A87DCB0}" srcOrd="11" destOrd="0" presId="urn:microsoft.com/office/officeart/2016/7/layout/RoundedRectangleTimeline"/>
    <dgm:cxn modelId="{F9988790-AC39-40D8-A686-9004D14568C3}" type="presParOf" srcId="{021048B2-F9ED-4DC1-8ADC-1627ED7DC674}" destId="{F6F96A65-53AC-4509-B5D8-90F9C6C6F5A5}" srcOrd="12" destOrd="0" presId="urn:microsoft.com/office/officeart/2016/7/layout/RoundedRectangleTimeline"/>
    <dgm:cxn modelId="{E97FFF36-44D9-4658-8C4C-862568BEF149}" type="presParOf" srcId="{F6F96A65-53AC-4509-B5D8-90F9C6C6F5A5}" destId="{00669AEA-EB12-4009-9418-47F725261843}" srcOrd="0" destOrd="0" presId="urn:microsoft.com/office/officeart/2016/7/layout/RoundedRectangleTimeline"/>
    <dgm:cxn modelId="{08A99D58-FB32-400A-8BCB-B5B7170845C9}" type="presParOf" srcId="{F6F96A65-53AC-4509-B5D8-90F9C6C6F5A5}" destId="{C708B4D9-9FCC-4937-BCB6-0C757BD5532F}" srcOrd="1" destOrd="0" presId="urn:microsoft.com/office/officeart/2016/7/layout/RoundedRectangleTimeline"/>
    <dgm:cxn modelId="{39484F19-8FF5-44D1-8DF9-BF67C7B5F430}" type="presParOf" srcId="{F6F96A65-53AC-4509-B5D8-90F9C6C6F5A5}" destId="{3ACE389B-70F6-4431-8F7F-BE485CFFD31A}" srcOrd="2" destOrd="0" presId="urn:microsoft.com/office/officeart/2016/7/layout/RoundedRectangleTimeline"/>
    <dgm:cxn modelId="{ABC4EC89-D1F8-4302-AE12-95D88A3EA7EC}" type="presParOf" srcId="{F6F96A65-53AC-4509-B5D8-90F9C6C6F5A5}" destId="{4CFB7914-6A21-4798-B8D9-E21D6ED309DE}" srcOrd="3" destOrd="0" presId="urn:microsoft.com/office/officeart/2016/7/layout/RoundedRectangleTimeline"/>
    <dgm:cxn modelId="{DD0487F5-D93E-495F-AD57-9B174D137CD4}" type="presParOf" srcId="{F6F96A65-53AC-4509-B5D8-90F9C6C6F5A5}" destId="{9B6DC339-8B8C-42B7-885B-212EC2CEE629}" srcOrd="4" destOrd="0" presId="urn:microsoft.com/office/officeart/2016/7/layout/RoundedRectangleTimeline"/>
    <dgm:cxn modelId="{4B11A29A-8385-41C2-B68F-C9EE74BD3B0B}" type="presParOf" srcId="{021048B2-F9ED-4DC1-8ADC-1627ED7DC674}" destId="{7B44A7FA-F92F-4912-9000-C83835BEEE29}" srcOrd="13" destOrd="0" presId="urn:microsoft.com/office/officeart/2016/7/layout/RoundedRectangleTimeline"/>
    <dgm:cxn modelId="{EDC5D544-A48C-473D-BBBE-02B06226DFFB}" type="presParOf" srcId="{021048B2-F9ED-4DC1-8ADC-1627ED7DC674}" destId="{14FA3E5E-3BCD-4EDB-9C69-6287DFB93452}" srcOrd="14" destOrd="0" presId="urn:microsoft.com/office/officeart/2016/7/layout/RoundedRectangleTimeline"/>
    <dgm:cxn modelId="{FFF9A691-2281-4F60-9D64-F5F0A43A13C7}" type="presParOf" srcId="{14FA3E5E-3BCD-4EDB-9C69-6287DFB93452}" destId="{242F2B57-6C14-4711-9CCB-257F91CD99C6}" srcOrd="0" destOrd="0" presId="urn:microsoft.com/office/officeart/2016/7/layout/RoundedRectangleTimeline"/>
    <dgm:cxn modelId="{0F189138-7AD2-42BC-9350-B1DCB9D8FD97}" type="presParOf" srcId="{14FA3E5E-3BCD-4EDB-9C69-6287DFB93452}" destId="{8EF7A44F-F9F0-4270-BDCD-6A34B94ADA9F}" srcOrd="1" destOrd="0" presId="urn:microsoft.com/office/officeart/2016/7/layout/RoundedRectangleTimeline"/>
    <dgm:cxn modelId="{BEA04A1E-BA9D-4298-AA0B-AC1FA086EA28}" type="presParOf" srcId="{14FA3E5E-3BCD-4EDB-9C69-6287DFB93452}" destId="{BDE245FB-D0AC-47EC-82A9-6F3921237A7B}" srcOrd="2" destOrd="0" presId="urn:microsoft.com/office/officeart/2016/7/layout/RoundedRectangleTimeline"/>
    <dgm:cxn modelId="{CBDBE3F7-C41B-42AE-979F-C840BC54F011}" type="presParOf" srcId="{14FA3E5E-3BCD-4EDB-9C69-6287DFB93452}" destId="{A3C03B50-8524-4866-8117-DF216F2734A2}" srcOrd="3" destOrd="0" presId="urn:microsoft.com/office/officeart/2016/7/layout/RoundedRectangleTimeline"/>
    <dgm:cxn modelId="{AE081D13-8CDF-44A4-AF0C-CAD934484C01}" type="presParOf" srcId="{14FA3E5E-3BCD-4EDB-9C69-6287DFB93452}" destId="{03938672-DC54-4AE9-B1DD-0DAFBA70D691}" srcOrd="4" destOrd="0" presId="urn:microsoft.com/office/officeart/2016/7/layout/RoundedRectangleTimeline"/>
    <dgm:cxn modelId="{E0BFB2E9-808C-4FF5-991B-F099E8BFFC90}" type="presParOf" srcId="{021048B2-F9ED-4DC1-8ADC-1627ED7DC674}" destId="{F13DB11F-E7E2-4D73-B48F-3BC2703947A6}" srcOrd="15" destOrd="0" presId="urn:microsoft.com/office/officeart/2016/7/layout/RoundedRectangleTimeline"/>
    <dgm:cxn modelId="{174750B2-FA17-4AB7-9263-CA659F2298E4}" type="presParOf" srcId="{021048B2-F9ED-4DC1-8ADC-1627ED7DC674}" destId="{19490498-D50E-4046-83A6-D03DBDC3D238}" srcOrd="16" destOrd="0" presId="urn:microsoft.com/office/officeart/2016/7/layout/RoundedRectangleTimeline"/>
    <dgm:cxn modelId="{BC1E2BA6-249B-4BAA-9096-9AC16AD5398C}" type="presParOf" srcId="{19490498-D50E-4046-83A6-D03DBDC3D238}" destId="{EE02524F-4812-49C7-AF3B-326B11B80F29}" srcOrd="0" destOrd="0" presId="urn:microsoft.com/office/officeart/2016/7/layout/RoundedRectangleTimeline"/>
    <dgm:cxn modelId="{C79C98F0-7198-42C5-9598-5CE35097428F}" type="presParOf" srcId="{19490498-D50E-4046-83A6-D03DBDC3D238}" destId="{C82B5759-A38E-4EC7-A74F-059C241690F7}" srcOrd="1" destOrd="0" presId="urn:microsoft.com/office/officeart/2016/7/layout/RoundedRectangleTimeline"/>
    <dgm:cxn modelId="{11A36C35-C4C8-49DF-AD46-19A011D342B7}" type="presParOf" srcId="{19490498-D50E-4046-83A6-D03DBDC3D238}" destId="{A34AA231-7CA8-403D-84CA-9053E81DCC50}" srcOrd="2" destOrd="0" presId="urn:microsoft.com/office/officeart/2016/7/layout/RoundedRectangleTimeline"/>
    <dgm:cxn modelId="{5BC28940-D9B8-4CB8-928C-EBF7A9A4FBEA}" type="presParOf" srcId="{19490498-D50E-4046-83A6-D03DBDC3D238}" destId="{85442879-AA5E-4CF6-9AD4-B7531D7E4B26}" srcOrd="3" destOrd="0" presId="urn:microsoft.com/office/officeart/2016/7/layout/RoundedRectangleTimeline"/>
    <dgm:cxn modelId="{16636A4B-2BB9-4EEC-B097-187FCA5907DA}" type="presParOf" srcId="{19490498-D50E-4046-83A6-D03DBDC3D238}" destId="{AD19217F-BA9D-465B-B75E-21B770CB8844}" srcOrd="4" destOrd="0" presId="urn:microsoft.com/office/officeart/2016/7/layout/RoundedRectangleTimeline"/>
    <dgm:cxn modelId="{B4E753A6-2C79-4D69-B312-1DEB8CE05BAC}" type="presParOf" srcId="{021048B2-F9ED-4DC1-8ADC-1627ED7DC674}" destId="{A57D094E-53D3-494B-9D3B-2E15E20D4FCF}" srcOrd="17" destOrd="0" presId="urn:microsoft.com/office/officeart/2016/7/layout/RoundedRectangleTimeline"/>
    <dgm:cxn modelId="{42D91017-4A9E-4ACF-9592-A09DA7ECA7B5}" type="presParOf" srcId="{021048B2-F9ED-4DC1-8ADC-1627ED7DC674}" destId="{EB45DC29-3590-480A-8968-A0B166A1D310}" srcOrd="18" destOrd="0" presId="urn:microsoft.com/office/officeart/2016/7/layout/RoundedRectangleTimeline"/>
    <dgm:cxn modelId="{B4237B42-B563-462E-9751-6DE17CEA8963}" type="presParOf" srcId="{EB45DC29-3590-480A-8968-A0B166A1D310}" destId="{1E1407C4-844A-4BF9-903B-D0AD2B15C28F}" srcOrd="0" destOrd="0" presId="urn:microsoft.com/office/officeart/2016/7/layout/RoundedRectangleTimeline"/>
    <dgm:cxn modelId="{801A5215-8D9E-4326-87D0-8F466A381D16}" type="presParOf" srcId="{EB45DC29-3590-480A-8968-A0B166A1D310}" destId="{6CBA4FCC-6228-4629-BBD7-55161ED271B5}" srcOrd="1" destOrd="0" presId="urn:microsoft.com/office/officeart/2016/7/layout/RoundedRectangleTimeline"/>
    <dgm:cxn modelId="{7764B7B7-3FEB-4BCF-97A2-F85C4BE17857}" type="presParOf" srcId="{EB45DC29-3590-480A-8968-A0B166A1D310}" destId="{E3FF5B9A-E157-41FB-BB3F-BF360FC0CFED}" srcOrd="2" destOrd="0" presId="urn:microsoft.com/office/officeart/2016/7/layout/RoundedRectangleTimeline"/>
    <dgm:cxn modelId="{8B760C9F-CB43-498D-9CB7-C6A1D394E223}" type="presParOf" srcId="{EB45DC29-3590-480A-8968-A0B166A1D310}" destId="{DFCEE1DF-CC81-4FC2-8265-9C79FC628EF1}" srcOrd="3" destOrd="0" presId="urn:microsoft.com/office/officeart/2016/7/layout/RoundedRectangleTimeline"/>
    <dgm:cxn modelId="{9A0E384D-1190-41B9-9D12-5BE817FCEA13}" type="presParOf" srcId="{EB45DC29-3590-480A-8968-A0B166A1D310}" destId="{2AF8A70F-0F56-441A-8A51-B7A800553CC5}" srcOrd="4" destOrd="0" presId="urn:microsoft.com/office/officeart/2016/7/layout/RoundedRectangleTimeline"/>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3AC3DD-5A26-4962-A8E5-2A81AD0A8DC3}">
      <dsp:nvSpPr>
        <dsp:cNvPr id="0" name=""/>
        <dsp:cNvSpPr/>
      </dsp:nvSpPr>
      <dsp:spPr>
        <a:xfrm rot="16200000">
          <a:off x="835812" y="2895049"/>
          <a:ext cx="722667" cy="1436575"/>
        </a:xfrm>
        <a:prstGeom prst="round2SameRect">
          <a:avLst/>
        </a:prstGeom>
        <a:solidFill>
          <a:srgbClr val="A21F4B"/>
        </a:solidFill>
        <a:ln w="25400" cap="flat" cmpd="sng" algn="ctr">
          <a:solidFill>
            <a:srgbClr val="A21F4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cs-CZ" sz="1800" kern="1200" dirty="0"/>
            <a:t>2014</a:t>
          </a:r>
        </a:p>
      </dsp:txBody>
      <dsp:txXfrm rot="5400000">
        <a:off x="514136" y="3287281"/>
        <a:ext cx="1401297" cy="652111"/>
      </dsp:txXfrm>
    </dsp:sp>
    <dsp:sp modelId="{7F713ACF-9124-43D3-8A65-CB1A06384617}">
      <dsp:nvSpPr>
        <dsp:cNvPr id="0" name=""/>
        <dsp:cNvSpPr/>
      </dsp:nvSpPr>
      <dsp:spPr>
        <a:xfrm>
          <a:off x="0" y="0"/>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None/>
          </a:pPr>
          <a:r>
            <a:rPr lang="cs-CZ" sz="1800" b="1" kern="1200" dirty="0">
              <a:solidFill>
                <a:srgbClr val="A21F4B"/>
              </a:solidFill>
              <a:latin typeface="Arial" panose="020B0604020202020204" pitchFamily="34" charset="0"/>
              <a:cs typeface="Arial" panose="020B0604020202020204" pitchFamily="34" charset="0"/>
            </a:rPr>
            <a:t>Non-</a:t>
          </a:r>
          <a:r>
            <a:rPr lang="cs-CZ" sz="1800" b="1" kern="1200" dirty="0" err="1">
              <a:solidFill>
                <a:srgbClr val="A21F4B"/>
              </a:solidFill>
              <a:latin typeface="Arial" panose="020B0604020202020204" pitchFamily="34" charset="0"/>
              <a:cs typeface="Arial" panose="020B0604020202020204" pitchFamily="34" charset="0"/>
            </a:rPr>
            <a:t>financial</a:t>
          </a:r>
          <a:r>
            <a:rPr lang="cs-CZ" sz="1800" b="1" kern="1200" dirty="0">
              <a:solidFill>
                <a:srgbClr val="A21F4B"/>
              </a:solidFill>
              <a:latin typeface="Arial" panose="020B0604020202020204" pitchFamily="34" charset="0"/>
              <a:cs typeface="Arial" panose="020B0604020202020204" pitchFamily="34" charset="0"/>
            </a:rPr>
            <a:t> Reporting </a:t>
          </a:r>
          <a:r>
            <a:rPr lang="cs-CZ" sz="1800" b="1" kern="1200" dirty="0" err="1">
              <a:solidFill>
                <a:srgbClr val="A21F4B"/>
              </a:solidFill>
              <a:latin typeface="Arial" panose="020B0604020202020204" pitchFamily="34" charset="0"/>
              <a:cs typeface="Arial" panose="020B0604020202020204" pitchFamily="34" charset="0"/>
            </a:rPr>
            <a:t>Directive</a:t>
          </a:r>
          <a:r>
            <a:rPr lang="cs-CZ" sz="1800" b="1" kern="1200" dirty="0">
              <a:solidFill>
                <a:srgbClr val="A21F4B"/>
              </a:solidFill>
              <a:latin typeface="Arial" panose="020B0604020202020204" pitchFamily="34" charset="0"/>
              <a:cs typeface="Arial" panose="020B0604020202020204" pitchFamily="34" charset="0"/>
            </a:rPr>
            <a:t> (NFRD)</a:t>
          </a:r>
        </a:p>
      </dsp:txBody>
      <dsp:txXfrm>
        <a:off x="0" y="0"/>
        <a:ext cx="2394292" cy="2529336"/>
      </dsp:txXfrm>
    </dsp:sp>
    <dsp:sp modelId="{233EFF7E-0D86-42D0-99F1-FA02A99A5D15}">
      <dsp:nvSpPr>
        <dsp:cNvPr id="0" name=""/>
        <dsp:cNvSpPr/>
      </dsp:nvSpPr>
      <dsp:spPr>
        <a:xfrm>
          <a:off x="1197146" y="2673869"/>
          <a:ext cx="0" cy="578134"/>
        </a:xfrm>
        <a:prstGeom prst="line">
          <a:avLst/>
        </a:prstGeom>
        <a:solidFill>
          <a:srgbClr val="A21F4B"/>
        </a:solidFill>
        <a:ln w="9525" cap="flat" cmpd="sng" algn="ctr">
          <a:solidFill>
            <a:srgbClr val="A21F4B"/>
          </a:solidFill>
          <a:prstDash val="dash"/>
        </a:ln>
        <a:effectLst/>
      </dsp:spPr>
      <dsp:style>
        <a:lnRef idx="1">
          <a:scrgbClr r="0" g="0" b="0"/>
        </a:lnRef>
        <a:fillRef idx="0">
          <a:scrgbClr r="0" g="0" b="0"/>
        </a:fillRef>
        <a:effectRef idx="0">
          <a:scrgbClr r="0" g="0" b="0"/>
        </a:effectRef>
        <a:fontRef idx="minor"/>
      </dsp:style>
    </dsp:sp>
    <dsp:sp modelId="{494A4194-19D4-4255-9A46-0DB575FD8DE2}">
      <dsp:nvSpPr>
        <dsp:cNvPr id="0" name=""/>
        <dsp:cNvSpPr/>
      </dsp:nvSpPr>
      <dsp:spPr>
        <a:xfrm>
          <a:off x="1124879" y="2529336"/>
          <a:ext cx="144533" cy="144533"/>
        </a:xfrm>
        <a:prstGeom prst="ellipse">
          <a:avLst/>
        </a:prstGeom>
        <a:solidFill>
          <a:srgbClr val="A21F4B"/>
        </a:solidFill>
        <a:ln w="25400" cap="flat" cmpd="sng" algn="ctr">
          <a:solidFill>
            <a:srgbClr val="A21F4B"/>
          </a:solidFill>
          <a:prstDash val="solid"/>
        </a:ln>
        <a:effectLst/>
      </dsp:spPr>
      <dsp:style>
        <a:lnRef idx="2">
          <a:scrgbClr r="0" g="0" b="0"/>
        </a:lnRef>
        <a:fillRef idx="1">
          <a:scrgbClr r="0" g="0" b="0"/>
        </a:fillRef>
        <a:effectRef idx="0">
          <a:scrgbClr r="0" g="0" b="0"/>
        </a:effectRef>
        <a:fontRef idx="minor">
          <a:schemeClr val="lt1"/>
        </a:fontRef>
      </dsp:style>
    </dsp:sp>
    <dsp:sp modelId="{1BFF1443-2652-4320-AB37-C479E43D5620}">
      <dsp:nvSpPr>
        <dsp:cNvPr id="0" name=""/>
        <dsp:cNvSpPr/>
      </dsp:nvSpPr>
      <dsp:spPr>
        <a:xfrm>
          <a:off x="1915433" y="3252003"/>
          <a:ext cx="1436575" cy="722667"/>
        </a:xfrm>
        <a:prstGeom prst="rect">
          <a:avLst/>
        </a:prstGeom>
        <a:solidFill>
          <a:srgbClr val="D73168"/>
        </a:solidFill>
        <a:ln w="25400" cap="flat" cmpd="sng" algn="ctr">
          <a:solidFill>
            <a:srgbClr val="D7316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en-US" sz="1800" kern="1200" dirty="0"/>
            <a:t>2015</a:t>
          </a:r>
        </a:p>
      </dsp:txBody>
      <dsp:txXfrm>
        <a:off x="1915433" y="3252003"/>
        <a:ext cx="1436575" cy="722667"/>
      </dsp:txXfrm>
    </dsp:sp>
    <dsp:sp modelId="{EB1322DD-64E5-40C0-A974-E0F786CDC476}">
      <dsp:nvSpPr>
        <dsp:cNvPr id="0" name=""/>
        <dsp:cNvSpPr/>
      </dsp:nvSpPr>
      <dsp:spPr>
        <a:xfrm>
          <a:off x="1436575" y="4697338"/>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7160" rIns="0" bIns="0" numCol="1" spcCol="1270" anchor="t" anchorCtr="1">
          <a:noAutofit/>
        </a:bodyPr>
        <a:lstStyle/>
        <a:p>
          <a:pPr marL="0" lvl="0" indent="0" algn="ctr" defTabSz="800100">
            <a:lnSpc>
              <a:spcPct val="90000"/>
            </a:lnSpc>
            <a:spcBef>
              <a:spcPct val="0"/>
            </a:spcBef>
            <a:spcAft>
              <a:spcPct val="35000"/>
            </a:spcAft>
            <a:buNone/>
          </a:pPr>
          <a:r>
            <a:rPr lang="en-US" sz="1800" b="1" kern="1200" dirty="0">
              <a:solidFill>
                <a:srgbClr val="00457C"/>
              </a:solidFill>
              <a:latin typeface="Arial" panose="020B0604020202020204" pitchFamily="34" charset="0"/>
              <a:cs typeface="Arial" panose="020B0604020202020204" pitchFamily="34" charset="0"/>
            </a:rPr>
            <a:t>UN Sustainable Development Goals</a:t>
          </a:r>
        </a:p>
        <a:p>
          <a:pPr marL="0" lvl="0" indent="0" algn="ctr" defTabSz="800100">
            <a:lnSpc>
              <a:spcPct val="90000"/>
            </a:lnSpc>
            <a:spcBef>
              <a:spcPct val="0"/>
            </a:spcBef>
            <a:spcAft>
              <a:spcPct val="35000"/>
            </a:spcAft>
            <a:buNone/>
          </a:pPr>
          <a:r>
            <a:rPr lang="en-US" sz="1800" kern="1200" dirty="0">
              <a:solidFill>
                <a:srgbClr val="00457C"/>
              </a:solidFill>
              <a:latin typeface="Arial" panose="020B0604020202020204" pitchFamily="34" charset="0"/>
              <a:cs typeface="Arial" panose="020B0604020202020204" pitchFamily="34" charset="0"/>
            </a:rPr>
            <a:t>Science Based Targets initiatives</a:t>
          </a:r>
        </a:p>
      </dsp:txBody>
      <dsp:txXfrm>
        <a:off x="1436575" y="4697338"/>
        <a:ext cx="2394292" cy="2529336"/>
      </dsp:txXfrm>
    </dsp:sp>
    <dsp:sp modelId="{C402340F-DCD1-46CA-8697-EB47A79BAC0B}">
      <dsp:nvSpPr>
        <dsp:cNvPr id="0" name=""/>
        <dsp:cNvSpPr/>
      </dsp:nvSpPr>
      <dsp:spPr>
        <a:xfrm>
          <a:off x="2633721" y="3974671"/>
          <a:ext cx="0" cy="578134"/>
        </a:xfrm>
        <a:prstGeom prst="line">
          <a:avLst/>
        </a:prstGeom>
        <a:noFill/>
        <a:ln w="9525" cap="flat" cmpd="sng" algn="ctr">
          <a:solidFill>
            <a:srgbClr val="D73168"/>
          </a:solidFill>
          <a:prstDash val="dash"/>
        </a:ln>
        <a:effectLst/>
      </dsp:spPr>
      <dsp:style>
        <a:lnRef idx="1">
          <a:scrgbClr r="0" g="0" b="0"/>
        </a:lnRef>
        <a:fillRef idx="0">
          <a:scrgbClr r="0" g="0" b="0"/>
        </a:fillRef>
        <a:effectRef idx="0">
          <a:scrgbClr r="0" g="0" b="0"/>
        </a:effectRef>
        <a:fontRef idx="minor"/>
      </dsp:style>
    </dsp:sp>
    <dsp:sp modelId="{EC522604-01D6-4CCD-BAE6-7A6CF36008F5}">
      <dsp:nvSpPr>
        <dsp:cNvPr id="0" name=""/>
        <dsp:cNvSpPr/>
      </dsp:nvSpPr>
      <dsp:spPr>
        <a:xfrm>
          <a:off x="2561454" y="4552805"/>
          <a:ext cx="144533" cy="144533"/>
        </a:xfrm>
        <a:prstGeom prst="ellipse">
          <a:avLst/>
        </a:prstGeom>
        <a:solidFill>
          <a:srgbClr val="D73168"/>
        </a:solidFill>
        <a:ln w="25400" cap="flat" cmpd="sng" algn="ctr">
          <a:solidFill>
            <a:srgbClr val="D73168"/>
          </a:solidFill>
          <a:prstDash val="solid"/>
        </a:ln>
        <a:effectLst/>
      </dsp:spPr>
      <dsp:style>
        <a:lnRef idx="2">
          <a:scrgbClr r="0" g="0" b="0"/>
        </a:lnRef>
        <a:fillRef idx="1">
          <a:scrgbClr r="0" g="0" b="0"/>
        </a:fillRef>
        <a:effectRef idx="0">
          <a:scrgbClr r="0" g="0" b="0"/>
        </a:effectRef>
        <a:fontRef idx="minor">
          <a:schemeClr val="lt1"/>
        </a:fontRef>
      </dsp:style>
    </dsp:sp>
    <dsp:sp modelId="{0B998F63-A06D-42F8-93E5-DF44C3CB0E95}">
      <dsp:nvSpPr>
        <dsp:cNvPr id="0" name=""/>
        <dsp:cNvSpPr/>
      </dsp:nvSpPr>
      <dsp:spPr>
        <a:xfrm>
          <a:off x="3352009" y="3252003"/>
          <a:ext cx="1436575" cy="722667"/>
        </a:xfrm>
        <a:prstGeom prst="rect">
          <a:avLst/>
        </a:prstGeom>
        <a:solidFill>
          <a:srgbClr val="DE507F"/>
        </a:solidFill>
        <a:ln w="25400" cap="flat" cmpd="sng" algn="ctr">
          <a:solidFill>
            <a:srgbClr val="DE507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cs-CZ" sz="1800" kern="1200" dirty="0"/>
            <a:t>2016</a:t>
          </a:r>
          <a:endParaRPr lang="en-US" sz="1800" kern="1200" dirty="0"/>
        </a:p>
      </dsp:txBody>
      <dsp:txXfrm>
        <a:off x="3352009" y="3252003"/>
        <a:ext cx="1436575" cy="722667"/>
      </dsp:txXfrm>
    </dsp:sp>
    <dsp:sp modelId="{BAE4ACB6-241C-4EA0-8E68-9B6D7E05BDB3}">
      <dsp:nvSpPr>
        <dsp:cNvPr id="0" name=""/>
        <dsp:cNvSpPr/>
      </dsp:nvSpPr>
      <dsp:spPr>
        <a:xfrm>
          <a:off x="2873150" y="0"/>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None/>
          </a:pPr>
          <a:r>
            <a:rPr lang="en-GB" sz="1800" b="1" kern="1200" dirty="0">
              <a:solidFill>
                <a:schemeClr val="tx1"/>
              </a:solidFill>
              <a:latin typeface="Arial" panose="020B0604020202020204" pitchFamily="34" charset="0"/>
              <a:cs typeface="Arial" panose="020B0604020202020204" pitchFamily="34" charset="0"/>
            </a:rPr>
            <a:t>Paris agreement </a:t>
          </a:r>
          <a:r>
            <a:rPr lang="cs-CZ" sz="1800" b="1" kern="1200" dirty="0">
              <a:solidFill>
                <a:schemeClr val="tx1"/>
              </a:solidFill>
              <a:latin typeface="Arial" panose="020B0604020202020204" pitchFamily="34" charset="0"/>
              <a:cs typeface="Arial" panose="020B0604020202020204" pitchFamily="34" charset="0"/>
            </a:rPr>
            <a:t>coming </a:t>
          </a:r>
          <a:r>
            <a:rPr lang="cs-CZ" sz="1800" b="1" kern="1200" dirty="0" err="1">
              <a:solidFill>
                <a:schemeClr val="tx1"/>
              </a:solidFill>
              <a:latin typeface="Arial" panose="020B0604020202020204" pitchFamily="34" charset="0"/>
              <a:cs typeface="Arial" panose="020B0604020202020204" pitchFamily="34" charset="0"/>
            </a:rPr>
            <a:t>into</a:t>
          </a:r>
          <a:r>
            <a:rPr lang="cs-CZ" sz="1800" b="1" kern="1200" dirty="0">
              <a:solidFill>
                <a:schemeClr val="tx1"/>
              </a:solidFill>
              <a:latin typeface="Arial" panose="020B0604020202020204" pitchFamily="34" charset="0"/>
              <a:cs typeface="Arial" panose="020B0604020202020204" pitchFamily="34" charset="0"/>
            </a:rPr>
            <a:t> </a:t>
          </a:r>
          <a:r>
            <a:rPr lang="cs-CZ" sz="1800" b="1" kern="1200" dirty="0" err="1">
              <a:solidFill>
                <a:schemeClr val="tx1"/>
              </a:solidFill>
              <a:latin typeface="Arial" panose="020B0604020202020204" pitchFamily="34" charset="0"/>
              <a:cs typeface="Arial" panose="020B0604020202020204" pitchFamily="34" charset="0"/>
            </a:rPr>
            <a:t>force</a:t>
          </a:r>
          <a:endParaRPr lang="en-US" sz="1800" b="1" kern="1200" dirty="0">
            <a:solidFill>
              <a:schemeClr val="tx1"/>
            </a:solidFill>
            <a:latin typeface="Arial" panose="020B0604020202020204" pitchFamily="34" charset="0"/>
            <a:cs typeface="Arial" panose="020B0604020202020204" pitchFamily="34" charset="0"/>
          </a:endParaRPr>
        </a:p>
      </dsp:txBody>
      <dsp:txXfrm>
        <a:off x="2873150" y="0"/>
        <a:ext cx="2394292" cy="2529336"/>
      </dsp:txXfrm>
    </dsp:sp>
    <dsp:sp modelId="{F0F734CB-AECA-4180-9C71-608684ECF371}">
      <dsp:nvSpPr>
        <dsp:cNvPr id="0" name=""/>
        <dsp:cNvSpPr/>
      </dsp:nvSpPr>
      <dsp:spPr>
        <a:xfrm>
          <a:off x="4070296" y="2673869"/>
          <a:ext cx="0" cy="578134"/>
        </a:xfrm>
        <a:prstGeom prst="line">
          <a:avLst/>
        </a:prstGeom>
        <a:solidFill>
          <a:srgbClr val="DE507F"/>
        </a:solidFill>
        <a:ln w="9525" cap="flat" cmpd="sng" algn="ctr">
          <a:solidFill>
            <a:srgbClr val="DE507F"/>
          </a:solidFill>
          <a:prstDash val="dash"/>
        </a:ln>
        <a:effectLst/>
      </dsp:spPr>
      <dsp:style>
        <a:lnRef idx="1">
          <a:scrgbClr r="0" g="0" b="0"/>
        </a:lnRef>
        <a:fillRef idx="0">
          <a:scrgbClr r="0" g="0" b="0"/>
        </a:fillRef>
        <a:effectRef idx="0">
          <a:scrgbClr r="0" g="0" b="0"/>
        </a:effectRef>
        <a:fontRef idx="minor"/>
      </dsp:style>
    </dsp:sp>
    <dsp:sp modelId="{32347FAA-D348-479E-9351-F936D54BF91C}">
      <dsp:nvSpPr>
        <dsp:cNvPr id="0" name=""/>
        <dsp:cNvSpPr/>
      </dsp:nvSpPr>
      <dsp:spPr>
        <a:xfrm>
          <a:off x="3998030" y="2529336"/>
          <a:ext cx="144533" cy="144533"/>
        </a:xfrm>
        <a:prstGeom prst="ellipse">
          <a:avLst/>
        </a:prstGeom>
        <a:solidFill>
          <a:srgbClr val="DE507F"/>
        </a:solidFill>
        <a:ln w="25400" cap="flat" cmpd="sng" algn="ctr">
          <a:solidFill>
            <a:srgbClr val="DE507F"/>
          </a:solidFill>
          <a:prstDash val="solid"/>
        </a:ln>
        <a:effectLst/>
      </dsp:spPr>
      <dsp:style>
        <a:lnRef idx="2">
          <a:scrgbClr r="0" g="0" b="0"/>
        </a:lnRef>
        <a:fillRef idx="1">
          <a:scrgbClr r="0" g="0" b="0"/>
        </a:fillRef>
        <a:effectRef idx="0">
          <a:scrgbClr r="0" g="0" b="0"/>
        </a:effectRef>
        <a:fontRef idx="minor">
          <a:schemeClr val="lt1"/>
        </a:fontRef>
      </dsp:style>
    </dsp:sp>
    <dsp:sp modelId="{F4B7C243-96E6-4962-B7DA-359C0E8E9263}">
      <dsp:nvSpPr>
        <dsp:cNvPr id="0" name=""/>
        <dsp:cNvSpPr/>
      </dsp:nvSpPr>
      <dsp:spPr>
        <a:xfrm>
          <a:off x="4788584" y="3252003"/>
          <a:ext cx="1436575" cy="722667"/>
        </a:xfrm>
        <a:prstGeom prst="rect">
          <a:avLst/>
        </a:prstGeom>
        <a:solidFill>
          <a:srgbClr val="E77DA0"/>
        </a:solidFill>
        <a:ln w="25400" cap="flat" cmpd="sng" algn="ctr">
          <a:solidFill>
            <a:srgbClr val="E77DA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en-US" sz="1800" kern="1200" dirty="0">
              <a:solidFill>
                <a:schemeClr val="tx1"/>
              </a:solidFill>
            </a:rPr>
            <a:t>2017</a:t>
          </a:r>
        </a:p>
      </dsp:txBody>
      <dsp:txXfrm>
        <a:off x="4788584" y="3252003"/>
        <a:ext cx="1436575" cy="722667"/>
      </dsp:txXfrm>
    </dsp:sp>
    <dsp:sp modelId="{C64E4081-1472-4312-A1FF-C94AA23CE35E}">
      <dsp:nvSpPr>
        <dsp:cNvPr id="0" name=""/>
        <dsp:cNvSpPr/>
      </dsp:nvSpPr>
      <dsp:spPr>
        <a:xfrm>
          <a:off x="4309726" y="4697338"/>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7160" rIns="0" bIns="0" numCol="1" spcCol="1270" anchor="t" anchorCtr="1">
          <a:noAutofit/>
        </a:bodyPr>
        <a:lstStyle/>
        <a:p>
          <a:pPr marL="0" lvl="0" indent="0" algn="ctr" defTabSz="800100">
            <a:lnSpc>
              <a:spcPct val="90000"/>
            </a:lnSpc>
            <a:spcBef>
              <a:spcPct val="0"/>
            </a:spcBef>
            <a:spcAft>
              <a:spcPct val="35000"/>
            </a:spcAft>
            <a:buNone/>
          </a:pPr>
          <a:r>
            <a:rPr lang="en-US" sz="1800" b="1" kern="1200" dirty="0">
              <a:solidFill>
                <a:srgbClr val="00457C"/>
              </a:solidFill>
              <a:latin typeface="Arial" panose="020B0604020202020204" pitchFamily="34" charset="0"/>
              <a:cs typeface="Arial" panose="020B0604020202020204" pitchFamily="34" charset="0"/>
            </a:rPr>
            <a:t>Recommendations on the Task-force on Climate-related Financial Disclosures (TCFD)</a:t>
          </a:r>
        </a:p>
        <a:p>
          <a:pPr marL="0" lvl="0" indent="0" algn="ctr" defTabSz="800100">
            <a:lnSpc>
              <a:spcPct val="90000"/>
            </a:lnSpc>
            <a:spcBef>
              <a:spcPct val="0"/>
            </a:spcBef>
            <a:spcAft>
              <a:spcPct val="35000"/>
            </a:spcAft>
            <a:buNone/>
          </a:pPr>
          <a:r>
            <a:rPr lang="en-US" sz="1800" kern="1200" dirty="0">
              <a:solidFill>
                <a:schemeClr val="tx1"/>
              </a:solidFill>
              <a:latin typeface="Arial" panose="020B0604020202020204" pitchFamily="34" charset="0"/>
              <a:cs typeface="Arial" panose="020B0604020202020204" pitchFamily="34" charset="0"/>
            </a:rPr>
            <a:t>One Planet Summit &amp; French Business Climate Pledge</a:t>
          </a:r>
        </a:p>
      </dsp:txBody>
      <dsp:txXfrm>
        <a:off x="4309726" y="4697338"/>
        <a:ext cx="2394292" cy="2529336"/>
      </dsp:txXfrm>
    </dsp:sp>
    <dsp:sp modelId="{D1FFDCC8-B815-453D-98DD-B1E31454EB7D}">
      <dsp:nvSpPr>
        <dsp:cNvPr id="0" name=""/>
        <dsp:cNvSpPr/>
      </dsp:nvSpPr>
      <dsp:spPr>
        <a:xfrm>
          <a:off x="5506872" y="3974671"/>
          <a:ext cx="0" cy="578134"/>
        </a:xfrm>
        <a:prstGeom prst="line">
          <a:avLst/>
        </a:prstGeom>
        <a:solidFill>
          <a:srgbClr val="ED9BB6"/>
        </a:solidFill>
        <a:ln w="9525" cap="flat" cmpd="sng" algn="ctr">
          <a:solidFill>
            <a:srgbClr val="ED9BB6"/>
          </a:solidFill>
          <a:prstDash val="dash"/>
        </a:ln>
        <a:effectLst/>
      </dsp:spPr>
      <dsp:style>
        <a:lnRef idx="1">
          <a:scrgbClr r="0" g="0" b="0"/>
        </a:lnRef>
        <a:fillRef idx="0">
          <a:scrgbClr r="0" g="0" b="0"/>
        </a:fillRef>
        <a:effectRef idx="0">
          <a:scrgbClr r="0" g="0" b="0"/>
        </a:effectRef>
        <a:fontRef idx="minor"/>
      </dsp:style>
    </dsp:sp>
    <dsp:sp modelId="{A7C27572-9278-4644-9562-174775CD53B4}">
      <dsp:nvSpPr>
        <dsp:cNvPr id="0" name=""/>
        <dsp:cNvSpPr/>
      </dsp:nvSpPr>
      <dsp:spPr>
        <a:xfrm>
          <a:off x="5434605" y="4552805"/>
          <a:ext cx="144533" cy="144533"/>
        </a:xfrm>
        <a:prstGeom prst="ellipse">
          <a:avLst/>
        </a:prstGeom>
        <a:solidFill>
          <a:srgbClr val="ED9BB6"/>
        </a:solidFill>
        <a:ln w="25400" cap="flat" cmpd="sng" algn="ctr">
          <a:solidFill>
            <a:srgbClr val="ED9BB6"/>
          </a:solidFill>
          <a:prstDash val="solid"/>
        </a:ln>
        <a:effectLst/>
      </dsp:spPr>
      <dsp:style>
        <a:lnRef idx="2">
          <a:scrgbClr r="0" g="0" b="0"/>
        </a:lnRef>
        <a:fillRef idx="1">
          <a:scrgbClr r="0" g="0" b="0"/>
        </a:fillRef>
        <a:effectRef idx="0">
          <a:scrgbClr r="0" g="0" b="0"/>
        </a:effectRef>
        <a:fontRef idx="minor">
          <a:schemeClr val="lt1"/>
        </a:fontRef>
      </dsp:style>
    </dsp:sp>
    <dsp:sp modelId="{268268E7-9EB0-4525-8FB2-135B6CE7920D}">
      <dsp:nvSpPr>
        <dsp:cNvPr id="0" name=""/>
        <dsp:cNvSpPr/>
      </dsp:nvSpPr>
      <dsp:spPr>
        <a:xfrm>
          <a:off x="6225160" y="3252003"/>
          <a:ext cx="1436575" cy="722667"/>
        </a:xfrm>
        <a:prstGeom prst="rect">
          <a:avLst/>
        </a:prstGeom>
        <a:solidFill>
          <a:srgbClr val="ED9BB6"/>
        </a:solidFill>
        <a:ln w="25400" cap="flat" cmpd="sng" algn="ctr">
          <a:solidFill>
            <a:srgbClr val="ED9BB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en-US" sz="1800" kern="1200" dirty="0">
              <a:solidFill>
                <a:schemeClr val="tx1"/>
              </a:solidFill>
            </a:rPr>
            <a:t>2018</a:t>
          </a:r>
        </a:p>
      </dsp:txBody>
      <dsp:txXfrm>
        <a:off x="6225160" y="3252003"/>
        <a:ext cx="1436575" cy="722667"/>
      </dsp:txXfrm>
    </dsp:sp>
    <dsp:sp modelId="{16D50940-09B5-4811-8489-D5B8A8FEF9D0}">
      <dsp:nvSpPr>
        <dsp:cNvPr id="0" name=""/>
        <dsp:cNvSpPr/>
      </dsp:nvSpPr>
      <dsp:spPr>
        <a:xfrm>
          <a:off x="5746301" y="0"/>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None/>
          </a:pPr>
          <a:r>
            <a:rPr lang="cs-CZ" sz="1800" kern="1200" dirty="0">
              <a:solidFill>
                <a:schemeClr val="tx1"/>
              </a:solidFill>
              <a:latin typeface="Arial" panose="020B0604020202020204" pitchFamily="34" charset="0"/>
              <a:cs typeface="Arial" panose="020B0604020202020204" pitchFamily="34" charset="0"/>
            </a:rPr>
            <a:t>T</a:t>
          </a:r>
          <a:r>
            <a:rPr lang="en-US" sz="1800" kern="1200" dirty="0" err="1">
              <a:solidFill>
                <a:schemeClr val="tx1"/>
              </a:solidFill>
              <a:latin typeface="Arial" panose="020B0604020202020204" pitchFamily="34" charset="0"/>
              <a:cs typeface="Arial" panose="020B0604020202020204" pitchFamily="34" charset="0"/>
            </a:rPr>
            <a:t>echnical</a:t>
          </a:r>
          <a:r>
            <a:rPr lang="en-US" sz="1800" kern="1200" dirty="0">
              <a:solidFill>
                <a:schemeClr val="tx1"/>
              </a:solidFill>
              <a:latin typeface="Arial" panose="020B0604020202020204" pitchFamily="34" charset="0"/>
              <a:cs typeface="Arial" panose="020B0604020202020204" pitchFamily="34" charset="0"/>
            </a:rPr>
            <a:t> Expert Group (TEG) on Sustainable Finance July 2018</a:t>
          </a:r>
          <a:endParaRPr lang="en-US" sz="1800" b="1" kern="1200" dirty="0">
            <a:solidFill>
              <a:schemeClr val="tx1"/>
            </a:solidFill>
            <a:latin typeface="Arial" panose="020B0604020202020204" pitchFamily="34" charset="0"/>
            <a:cs typeface="Arial" panose="020B0604020202020204" pitchFamily="34" charset="0"/>
          </a:endParaRPr>
        </a:p>
        <a:p>
          <a:pPr marL="0" lvl="0" indent="0" algn="ctr" defTabSz="800100">
            <a:lnSpc>
              <a:spcPct val="90000"/>
            </a:lnSpc>
            <a:spcBef>
              <a:spcPct val="0"/>
            </a:spcBef>
            <a:spcAft>
              <a:spcPct val="35000"/>
            </a:spcAft>
            <a:buNone/>
          </a:pPr>
          <a:r>
            <a:rPr lang="en-US" sz="1800" kern="1200" dirty="0">
              <a:solidFill>
                <a:schemeClr val="tx1"/>
              </a:solidFill>
              <a:latin typeface="Arial" panose="020B0604020202020204" pitchFamily="34" charset="0"/>
              <a:cs typeface="Arial" panose="020B0604020202020204" pitchFamily="34" charset="0"/>
            </a:rPr>
            <a:t>Climate Action 100+</a:t>
          </a:r>
        </a:p>
        <a:p>
          <a:pPr marL="0" lvl="0" indent="0" algn="ctr" defTabSz="800100">
            <a:lnSpc>
              <a:spcPct val="90000"/>
            </a:lnSpc>
            <a:spcBef>
              <a:spcPct val="0"/>
            </a:spcBef>
            <a:spcAft>
              <a:spcPct val="35000"/>
            </a:spcAft>
            <a:buNone/>
          </a:pPr>
          <a:r>
            <a:rPr lang="en-US" sz="1800" kern="1200" dirty="0">
              <a:solidFill>
                <a:schemeClr val="tx1"/>
              </a:solidFill>
              <a:latin typeface="Arial" panose="020B0604020202020204" pitchFamily="34" charset="0"/>
              <a:cs typeface="Arial" panose="020B0604020202020204" pitchFamily="34" charset="0"/>
            </a:rPr>
            <a:t>IPCC Special Report (impacts of global warming of 1.5°C)</a:t>
          </a:r>
        </a:p>
      </dsp:txBody>
      <dsp:txXfrm>
        <a:off x="5746301" y="0"/>
        <a:ext cx="2394292" cy="2529336"/>
      </dsp:txXfrm>
    </dsp:sp>
    <dsp:sp modelId="{24A7D22A-5913-43AA-9C0F-17ED93C5EACD}">
      <dsp:nvSpPr>
        <dsp:cNvPr id="0" name=""/>
        <dsp:cNvSpPr/>
      </dsp:nvSpPr>
      <dsp:spPr>
        <a:xfrm>
          <a:off x="6943447" y="2673869"/>
          <a:ext cx="0" cy="578134"/>
        </a:xfrm>
        <a:prstGeom prst="line">
          <a:avLst/>
        </a:prstGeom>
        <a:solidFill>
          <a:srgbClr val="F4C2D3"/>
        </a:solidFill>
        <a:ln w="9525" cap="flat" cmpd="sng" algn="ctr">
          <a:solidFill>
            <a:srgbClr val="F4C2D3"/>
          </a:solidFill>
          <a:prstDash val="dash"/>
        </a:ln>
        <a:effectLst/>
      </dsp:spPr>
      <dsp:style>
        <a:lnRef idx="1">
          <a:scrgbClr r="0" g="0" b="0"/>
        </a:lnRef>
        <a:fillRef idx="0">
          <a:scrgbClr r="0" g="0" b="0"/>
        </a:fillRef>
        <a:effectRef idx="0">
          <a:scrgbClr r="0" g="0" b="0"/>
        </a:effectRef>
        <a:fontRef idx="minor"/>
      </dsp:style>
    </dsp:sp>
    <dsp:sp modelId="{E56088BC-05D8-4B84-96DE-8ADC939B4EFF}">
      <dsp:nvSpPr>
        <dsp:cNvPr id="0" name=""/>
        <dsp:cNvSpPr/>
      </dsp:nvSpPr>
      <dsp:spPr>
        <a:xfrm>
          <a:off x="6871181" y="2529336"/>
          <a:ext cx="144533" cy="144533"/>
        </a:xfrm>
        <a:prstGeom prst="ellipse">
          <a:avLst/>
        </a:prstGeom>
        <a:solidFill>
          <a:srgbClr val="F4C2D3"/>
        </a:solidFill>
        <a:ln w="25400" cap="flat" cmpd="sng" algn="ctr">
          <a:solidFill>
            <a:srgbClr val="F4C2D3"/>
          </a:solidFill>
          <a:prstDash val="solid"/>
        </a:ln>
        <a:effectLst/>
      </dsp:spPr>
      <dsp:style>
        <a:lnRef idx="2">
          <a:scrgbClr r="0" g="0" b="0"/>
        </a:lnRef>
        <a:fillRef idx="1">
          <a:scrgbClr r="0" g="0" b="0"/>
        </a:fillRef>
        <a:effectRef idx="0">
          <a:scrgbClr r="0" g="0" b="0"/>
        </a:effectRef>
        <a:fontRef idx="minor">
          <a:schemeClr val="lt1"/>
        </a:fontRef>
      </dsp:style>
    </dsp:sp>
    <dsp:sp modelId="{7C32F042-03B2-4DFC-8CED-91A75EC90DB9}">
      <dsp:nvSpPr>
        <dsp:cNvPr id="0" name=""/>
        <dsp:cNvSpPr/>
      </dsp:nvSpPr>
      <dsp:spPr>
        <a:xfrm>
          <a:off x="7661735" y="3252003"/>
          <a:ext cx="1436575" cy="722667"/>
        </a:xfrm>
        <a:prstGeom prst="rect">
          <a:avLst/>
        </a:prstGeom>
        <a:solidFill>
          <a:srgbClr val="C1E3FF"/>
        </a:solidFill>
        <a:ln w="25400" cap="flat" cmpd="sng" algn="ctr">
          <a:solidFill>
            <a:srgbClr val="C1E3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en-US" sz="1800" kern="1200" dirty="0">
              <a:solidFill>
                <a:schemeClr val="tx1"/>
              </a:solidFill>
            </a:rPr>
            <a:t>2019</a:t>
          </a:r>
        </a:p>
      </dsp:txBody>
      <dsp:txXfrm>
        <a:off x="7661735" y="3252003"/>
        <a:ext cx="1436575" cy="722667"/>
      </dsp:txXfrm>
    </dsp:sp>
    <dsp:sp modelId="{3393E173-36DC-43B1-BA14-206E5EF5C7BC}">
      <dsp:nvSpPr>
        <dsp:cNvPr id="0" name=""/>
        <dsp:cNvSpPr/>
      </dsp:nvSpPr>
      <dsp:spPr>
        <a:xfrm>
          <a:off x="7182877" y="4697338"/>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7160" rIns="0" bIns="0" numCol="1" spcCol="1270" anchor="t" anchorCtr="1">
          <a:noAutofit/>
        </a:bodyPr>
        <a:lstStyle/>
        <a:p>
          <a:pPr marL="0" lvl="0" indent="0" algn="ctr" defTabSz="800100">
            <a:lnSpc>
              <a:spcPct val="90000"/>
            </a:lnSpc>
            <a:spcBef>
              <a:spcPct val="0"/>
            </a:spcBef>
            <a:spcAft>
              <a:spcPct val="35000"/>
            </a:spcAft>
            <a:buNone/>
          </a:pPr>
          <a:r>
            <a:rPr lang="en-GB" sz="1800" b="1" kern="1200" dirty="0">
              <a:solidFill>
                <a:schemeClr val="tx1"/>
              </a:solidFill>
              <a:latin typeface="Arial" panose="020B0604020202020204" pitchFamily="34" charset="0"/>
              <a:cs typeface="Arial" panose="020B0604020202020204" pitchFamily="34" charset="0"/>
            </a:rPr>
            <a:t>European Green Deal</a:t>
          </a:r>
        </a:p>
        <a:p>
          <a:pPr marL="0" lvl="0" indent="0" algn="ctr" defTabSz="800100">
            <a:lnSpc>
              <a:spcPct val="90000"/>
            </a:lnSpc>
            <a:spcBef>
              <a:spcPct val="0"/>
            </a:spcBef>
            <a:spcAft>
              <a:spcPct val="35000"/>
            </a:spcAft>
            <a:buNone/>
          </a:pPr>
          <a:r>
            <a:rPr lang="en-US" sz="1800" b="1" kern="1200" dirty="0">
              <a:solidFill>
                <a:srgbClr val="A21F4B"/>
              </a:solidFill>
              <a:latin typeface="Arial" panose="020B0604020202020204" pitchFamily="34" charset="0"/>
              <a:cs typeface="Arial" panose="020B0604020202020204" pitchFamily="34" charset="0"/>
            </a:rPr>
            <a:t>EU </a:t>
          </a:r>
          <a:r>
            <a:rPr lang="cs-CZ" sz="1800" b="1" kern="1200" dirty="0">
              <a:solidFill>
                <a:srgbClr val="A21F4B"/>
              </a:solidFill>
              <a:latin typeface="Arial" panose="020B0604020202020204" pitchFamily="34" charset="0"/>
              <a:cs typeface="Arial" panose="020B0604020202020204" pitchFamily="34" charset="0"/>
            </a:rPr>
            <a:t>T</a:t>
          </a:r>
          <a:r>
            <a:rPr lang="en-US" sz="1800" b="1" kern="1200" dirty="0" err="1">
              <a:solidFill>
                <a:srgbClr val="A21F4B"/>
              </a:solidFill>
              <a:latin typeface="Arial" panose="020B0604020202020204" pitchFamily="34" charset="0"/>
              <a:cs typeface="Arial" panose="020B0604020202020204" pitchFamily="34" charset="0"/>
            </a:rPr>
            <a:t>axonom</a:t>
          </a:r>
          <a:r>
            <a:rPr lang="cs-CZ" sz="1800" b="1" kern="1200" dirty="0">
              <a:solidFill>
                <a:srgbClr val="A21F4B"/>
              </a:solidFill>
              <a:latin typeface="Arial" panose="020B0604020202020204" pitchFamily="34" charset="0"/>
              <a:cs typeface="Arial" panose="020B0604020202020204" pitchFamily="34" charset="0"/>
            </a:rPr>
            <a:t>y</a:t>
          </a:r>
          <a:endParaRPr lang="en-US" sz="1800" b="1" kern="1200" dirty="0">
            <a:solidFill>
              <a:srgbClr val="A21F4B"/>
            </a:solidFill>
            <a:latin typeface="Arial" panose="020B0604020202020204" pitchFamily="34" charset="0"/>
            <a:cs typeface="Arial" panose="020B0604020202020204" pitchFamily="34" charset="0"/>
          </a:endParaRPr>
        </a:p>
        <a:p>
          <a:pPr marL="0" lvl="0" indent="0" algn="ctr" defTabSz="800100">
            <a:lnSpc>
              <a:spcPct val="90000"/>
            </a:lnSpc>
            <a:spcBef>
              <a:spcPct val="0"/>
            </a:spcBef>
            <a:spcAft>
              <a:spcPct val="35000"/>
            </a:spcAft>
            <a:buNone/>
          </a:pPr>
          <a:r>
            <a:rPr lang="en-US" sz="1800" b="1" kern="1200" dirty="0">
              <a:solidFill>
                <a:srgbClr val="A21F4B"/>
              </a:solidFill>
              <a:latin typeface="Arial" panose="020B0604020202020204" pitchFamily="34" charset="0"/>
              <a:cs typeface="Arial" panose="020B0604020202020204" pitchFamily="34" charset="0"/>
            </a:rPr>
            <a:t>Sustainable Finance Disclosure Regulation </a:t>
          </a:r>
          <a:r>
            <a:rPr lang="cs-CZ" sz="1800" b="1" kern="1200" dirty="0">
              <a:solidFill>
                <a:srgbClr val="A21F4B"/>
              </a:solidFill>
              <a:latin typeface="Arial" panose="020B0604020202020204" pitchFamily="34" charset="0"/>
              <a:cs typeface="Arial" panose="020B0604020202020204" pitchFamily="34" charset="0"/>
            </a:rPr>
            <a:t>(SFDR)</a:t>
          </a:r>
          <a:endParaRPr lang="en-US" sz="1800" b="1" kern="1200" dirty="0">
            <a:solidFill>
              <a:srgbClr val="A21F4B"/>
            </a:solidFill>
            <a:latin typeface="Arial" panose="020B0604020202020204" pitchFamily="34" charset="0"/>
            <a:cs typeface="Arial" panose="020B0604020202020204" pitchFamily="34" charset="0"/>
          </a:endParaRPr>
        </a:p>
      </dsp:txBody>
      <dsp:txXfrm>
        <a:off x="7182877" y="4697338"/>
        <a:ext cx="2394292" cy="2529336"/>
      </dsp:txXfrm>
    </dsp:sp>
    <dsp:sp modelId="{37C78778-51E1-4156-9F5D-5B9D59C5E71B}">
      <dsp:nvSpPr>
        <dsp:cNvPr id="0" name=""/>
        <dsp:cNvSpPr/>
      </dsp:nvSpPr>
      <dsp:spPr>
        <a:xfrm>
          <a:off x="8380023" y="3974671"/>
          <a:ext cx="0" cy="578134"/>
        </a:xfrm>
        <a:prstGeom prst="line">
          <a:avLst/>
        </a:prstGeom>
        <a:solidFill>
          <a:srgbClr val="C1E3FF"/>
        </a:solidFill>
        <a:ln w="9525" cap="flat" cmpd="sng" algn="ctr">
          <a:solidFill>
            <a:srgbClr val="C1E3FF"/>
          </a:solidFill>
          <a:prstDash val="dash"/>
        </a:ln>
        <a:effectLst/>
      </dsp:spPr>
      <dsp:style>
        <a:lnRef idx="1">
          <a:scrgbClr r="0" g="0" b="0"/>
        </a:lnRef>
        <a:fillRef idx="0">
          <a:scrgbClr r="0" g="0" b="0"/>
        </a:fillRef>
        <a:effectRef idx="0">
          <a:scrgbClr r="0" g="0" b="0"/>
        </a:effectRef>
        <a:fontRef idx="minor"/>
      </dsp:style>
    </dsp:sp>
    <dsp:sp modelId="{323FF2D0-53DB-43AF-A1B4-638342F96FE5}">
      <dsp:nvSpPr>
        <dsp:cNvPr id="0" name=""/>
        <dsp:cNvSpPr/>
      </dsp:nvSpPr>
      <dsp:spPr>
        <a:xfrm>
          <a:off x="8307756" y="4552805"/>
          <a:ext cx="144533" cy="144533"/>
        </a:xfrm>
        <a:prstGeom prst="ellipse">
          <a:avLst/>
        </a:prstGeom>
        <a:solidFill>
          <a:srgbClr val="C1E3FF"/>
        </a:solidFill>
        <a:ln w="25400" cap="flat" cmpd="sng" algn="ctr">
          <a:solidFill>
            <a:srgbClr val="C1E3FF"/>
          </a:solidFill>
          <a:prstDash val="solid"/>
        </a:ln>
        <a:effectLst/>
      </dsp:spPr>
      <dsp:style>
        <a:lnRef idx="2">
          <a:scrgbClr r="0" g="0" b="0"/>
        </a:lnRef>
        <a:fillRef idx="1">
          <a:scrgbClr r="0" g="0" b="0"/>
        </a:fillRef>
        <a:effectRef idx="0">
          <a:scrgbClr r="0" g="0" b="0"/>
        </a:effectRef>
        <a:fontRef idx="minor">
          <a:schemeClr val="lt1"/>
        </a:fontRef>
      </dsp:style>
    </dsp:sp>
    <dsp:sp modelId="{00669AEA-EB12-4009-9418-47F725261843}">
      <dsp:nvSpPr>
        <dsp:cNvPr id="0" name=""/>
        <dsp:cNvSpPr/>
      </dsp:nvSpPr>
      <dsp:spPr>
        <a:xfrm>
          <a:off x="9098310" y="3252003"/>
          <a:ext cx="1436575" cy="722667"/>
        </a:xfrm>
        <a:prstGeom prst="rect">
          <a:avLst/>
        </a:prstGeom>
        <a:solidFill>
          <a:srgbClr val="9FD4FF"/>
        </a:solidFill>
        <a:ln w="25400" cap="flat" cmpd="sng" algn="ctr">
          <a:solidFill>
            <a:srgbClr val="9FD4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en-US" sz="1800" kern="1200" dirty="0">
              <a:solidFill>
                <a:schemeClr val="tx1"/>
              </a:solidFill>
            </a:rPr>
            <a:t>2020</a:t>
          </a:r>
        </a:p>
      </dsp:txBody>
      <dsp:txXfrm>
        <a:off x="9098310" y="3252003"/>
        <a:ext cx="1436575" cy="722667"/>
      </dsp:txXfrm>
    </dsp:sp>
    <dsp:sp modelId="{C708B4D9-9FCC-4937-BCB6-0C757BD5532F}">
      <dsp:nvSpPr>
        <dsp:cNvPr id="0" name=""/>
        <dsp:cNvSpPr/>
      </dsp:nvSpPr>
      <dsp:spPr>
        <a:xfrm>
          <a:off x="8619452" y="0"/>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Arial" panose="020B0604020202020204" pitchFamily="34" charset="0"/>
              <a:cs typeface="Arial" panose="020B0604020202020204" pitchFamily="34" charset="0"/>
            </a:rPr>
            <a:t>European Reporting Advisory Group (EFRAG)</a:t>
          </a:r>
        </a:p>
        <a:p>
          <a:pPr marL="0" lvl="0" indent="0" algn="ctr" defTabSz="800100">
            <a:lnSpc>
              <a:spcPct val="90000"/>
            </a:lnSpc>
            <a:spcBef>
              <a:spcPct val="0"/>
            </a:spcBef>
            <a:spcAft>
              <a:spcPct val="35000"/>
            </a:spcAft>
            <a:buNone/>
          </a:pPr>
          <a:r>
            <a:rPr lang="en-US" sz="1800" b="1" kern="1200" dirty="0">
              <a:solidFill>
                <a:schemeClr val="tx1"/>
              </a:solidFill>
              <a:latin typeface="Arial" panose="020B0604020202020204" pitchFamily="34" charset="0"/>
              <a:cs typeface="Arial" panose="020B0604020202020204" pitchFamily="34" charset="0"/>
            </a:rPr>
            <a:t>EU Taxonomy directive </a:t>
          </a:r>
          <a:r>
            <a:rPr lang="cs-CZ" sz="1800" b="1" kern="1200" dirty="0">
              <a:solidFill>
                <a:schemeClr val="tx1"/>
              </a:solidFill>
              <a:latin typeface="Arial" panose="020B0604020202020204" pitchFamily="34" charset="0"/>
              <a:cs typeface="Arial" panose="020B0604020202020204" pitchFamily="34" charset="0"/>
            </a:rPr>
            <a:t>coming </a:t>
          </a:r>
          <a:r>
            <a:rPr lang="cs-CZ" sz="1800" b="1" kern="1200" dirty="0" err="1">
              <a:solidFill>
                <a:schemeClr val="tx1"/>
              </a:solidFill>
              <a:latin typeface="Arial" panose="020B0604020202020204" pitchFamily="34" charset="0"/>
              <a:cs typeface="Arial" panose="020B0604020202020204" pitchFamily="34" charset="0"/>
            </a:rPr>
            <a:t>into</a:t>
          </a:r>
          <a:r>
            <a:rPr lang="cs-CZ" sz="1800" b="1" kern="1200" dirty="0">
              <a:solidFill>
                <a:schemeClr val="tx1"/>
              </a:solidFill>
              <a:latin typeface="Arial" panose="020B0604020202020204" pitchFamily="34" charset="0"/>
              <a:cs typeface="Arial" panose="020B0604020202020204" pitchFamily="34" charset="0"/>
            </a:rPr>
            <a:t> </a:t>
          </a:r>
          <a:r>
            <a:rPr lang="cs-CZ" sz="1800" b="1" kern="1200" dirty="0" err="1">
              <a:solidFill>
                <a:schemeClr val="tx1"/>
              </a:solidFill>
              <a:latin typeface="Arial" panose="020B0604020202020204" pitchFamily="34" charset="0"/>
              <a:cs typeface="Arial" panose="020B0604020202020204" pitchFamily="34" charset="0"/>
            </a:rPr>
            <a:t>force</a:t>
          </a:r>
          <a:endParaRPr lang="en-US" sz="1800" b="1" kern="1200" dirty="0">
            <a:solidFill>
              <a:schemeClr val="tx1"/>
            </a:solidFill>
            <a:latin typeface="Arial" panose="020B0604020202020204" pitchFamily="34" charset="0"/>
            <a:cs typeface="Arial" panose="020B0604020202020204" pitchFamily="34" charset="0"/>
          </a:endParaRPr>
        </a:p>
      </dsp:txBody>
      <dsp:txXfrm>
        <a:off x="8619452" y="0"/>
        <a:ext cx="2394292" cy="2529336"/>
      </dsp:txXfrm>
    </dsp:sp>
    <dsp:sp modelId="{3ACE389B-70F6-4431-8F7F-BE485CFFD31A}">
      <dsp:nvSpPr>
        <dsp:cNvPr id="0" name=""/>
        <dsp:cNvSpPr/>
      </dsp:nvSpPr>
      <dsp:spPr>
        <a:xfrm>
          <a:off x="9816598" y="2673869"/>
          <a:ext cx="0" cy="578134"/>
        </a:xfrm>
        <a:prstGeom prst="line">
          <a:avLst/>
        </a:prstGeom>
        <a:solidFill>
          <a:srgbClr val="9FD4FF"/>
        </a:solidFill>
        <a:ln w="9525" cap="flat" cmpd="sng" algn="ctr">
          <a:solidFill>
            <a:srgbClr val="9FD4FF"/>
          </a:solidFill>
          <a:prstDash val="dash"/>
        </a:ln>
        <a:effectLst/>
      </dsp:spPr>
      <dsp:style>
        <a:lnRef idx="1">
          <a:scrgbClr r="0" g="0" b="0"/>
        </a:lnRef>
        <a:fillRef idx="0">
          <a:scrgbClr r="0" g="0" b="0"/>
        </a:fillRef>
        <a:effectRef idx="0">
          <a:scrgbClr r="0" g="0" b="0"/>
        </a:effectRef>
        <a:fontRef idx="minor"/>
      </dsp:style>
    </dsp:sp>
    <dsp:sp modelId="{4CFB7914-6A21-4798-B8D9-E21D6ED309DE}">
      <dsp:nvSpPr>
        <dsp:cNvPr id="0" name=""/>
        <dsp:cNvSpPr/>
      </dsp:nvSpPr>
      <dsp:spPr>
        <a:xfrm>
          <a:off x="9744331" y="2529336"/>
          <a:ext cx="144533" cy="144533"/>
        </a:xfrm>
        <a:prstGeom prst="ellipse">
          <a:avLst/>
        </a:prstGeom>
        <a:solidFill>
          <a:srgbClr val="9FD4FF"/>
        </a:solidFill>
        <a:ln w="25400" cap="flat" cmpd="sng" algn="ctr">
          <a:solidFill>
            <a:srgbClr val="9FD4FF"/>
          </a:solidFill>
          <a:prstDash val="solid"/>
        </a:ln>
        <a:effectLst/>
      </dsp:spPr>
      <dsp:style>
        <a:lnRef idx="2">
          <a:scrgbClr r="0" g="0" b="0"/>
        </a:lnRef>
        <a:fillRef idx="1">
          <a:scrgbClr r="0" g="0" b="0"/>
        </a:fillRef>
        <a:effectRef idx="0">
          <a:scrgbClr r="0" g="0" b="0"/>
        </a:effectRef>
        <a:fontRef idx="minor">
          <a:schemeClr val="lt1"/>
        </a:fontRef>
      </dsp:style>
    </dsp:sp>
    <dsp:sp modelId="{242F2B57-6C14-4711-9CCB-257F91CD99C6}">
      <dsp:nvSpPr>
        <dsp:cNvPr id="0" name=""/>
        <dsp:cNvSpPr/>
      </dsp:nvSpPr>
      <dsp:spPr>
        <a:xfrm>
          <a:off x="10534886" y="3252003"/>
          <a:ext cx="1436575" cy="722667"/>
        </a:xfrm>
        <a:prstGeom prst="rect">
          <a:avLst/>
        </a:prstGeom>
        <a:solidFill>
          <a:srgbClr val="53B1FF"/>
        </a:solidFill>
        <a:ln w="25400" cap="flat" cmpd="sng" algn="ctr">
          <a:solidFill>
            <a:srgbClr val="53B1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en-US" sz="1800" kern="1200" dirty="0"/>
            <a:t>2021–2022</a:t>
          </a:r>
        </a:p>
      </dsp:txBody>
      <dsp:txXfrm>
        <a:off x="10534886" y="3252003"/>
        <a:ext cx="1436575" cy="722667"/>
      </dsp:txXfrm>
    </dsp:sp>
    <dsp:sp modelId="{8EF7A44F-F9F0-4270-BDCD-6A34B94ADA9F}">
      <dsp:nvSpPr>
        <dsp:cNvPr id="0" name=""/>
        <dsp:cNvSpPr/>
      </dsp:nvSpPr>
      <dsp:spPr>
        <a:xfrm>
          <a:off x="10056027" y="4697338"/>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7160" rIns="0" bIns="0" numCol="1" spcCol="1270" anchor="t" anchorCtr="1">
          <a:noAutofit/>
        </a:bodyPr>
        <a:lstStyle/>
        <a:p>
          <a:pPr marL="0" lvl="0" indent="0" algn="ctr" defTabSz="800100">
            <a:lnSpc>
              <a:spcPct val="90000"/>
            </a:lnSpc>
            <a:spcBef>
              <a:spcPct val="0"/>
            </a:spcBef>
            <a:spcAft>
              <a:spcPct val="35000"/>
            </a:spcAft>
            <a:buNone/>
          </a:pPr>
          <a:r>
            <a:rPr lang="en-US" sz="1800" b="1" kern="1200" dirty="0">
              <a:solidFill>
                <a:srgbClr val="A21F4B"/>
              </a:solidFill>
              <a:latin typeface="Arial" panose="020B0604020202020204" pitchFamily="34" charset="0"/>
              <a:cs typeface="Arial" panose="020B0604020202020204" pitchFamily="34" charset="0"/>
            </a:rPr>
            <a:t>Corporate Sustainability Reporting Directive (CSRD)</a:t>
          </a:r>
        </a:p>
        <a:p>
          <a:pPr marL="0" lvl="0" indent="0" algn="ctr" defTabSz="800100">
            <a:lnSpc>
              <a:spcPct val="90000"/>
            </a:lnSpc>
            <a:spcBef>
              <a:spcPct val="0"/>
            </a:spcBef>
            <a:spcAft>
              <a:spcPct val="35000"/>
            </a:spcAft>
            <a:buNone/>
          </a:pPr>
          <a:r>
            <a:rPr lang="en-US" sz="1800" kern="1200" dirty="0">
              <a:solidFill>
                <a:schemeClr val="tx1"/>
              </a:solidFill>
              <a:latin typeface="Arial" panose="020B0604020202020204" pitchFamily="34" charset="0"/>
              <a:cs typeface="Arial" panose="020B0604020202020204" pitchFamily="34" charset="0"/>
            </a:rPr>
            <a:t>Taxonomy Climate Delegated Act</a:t>
          </a:r>
        </a:p>
      </dsp:txBody>
      <dsp:txXfrm>
        <a:off x="10056027" y="4697338"/>
        <a:ext cx="2394292" cy="2529336"/>
      </dsp:txXfrm>
    </dsp:sp>
    <dsp:sp modelId="{BDE245FB-D0AC-47EC-82A9-6F3921237A7B}">
      <dsp:nvSpPr>
        <dsp:cNvPr id="0" name=""/>
        <dsp:cNvSpPr/>
      </dsp:nvSpPr>
      <dsp:spPr>
        <a:xfrm>
          <a:off x="11253174" y="3974671"/>
          <a:ext cx="0" cy="578134"/>
        </a:xfrm>
        <a:prstGeom prst="line">
          <a:avLst/>
        </a:prstGeom>
        <a:solidFill>
          <a:srgbClr val="53B1FF"/>
        </a:solidFill>
        <a:ln w="9525" cap="flat" cmpd="sng" algn="ctr">
          <a:solidFill>
            <a:srgbClr val="53B1FF"/>
          </a:solidFill>
          <a:prstDash val="dash"/>
        </a:ln>
        <a:effectLst/>
      </dsp:spPr>
      <dsp:style>
        <a:lnRef idx="1">
          <a:scrgbClr r="0" g="0" b="0"/>
        </a:lnRef>
        <a:fillRef idx="0">
          <a:scrgbClr r="0" g="0" b="0"/>
        </a:fillRef>
        <a:effectRef idx="0">
          <a:scrgbClr r="0" g="0" b="0"/>
        </a:effectRef>
        <a:fontRef idx="minor"/>
      </dsp:style>
    </dsp:sp>
    <dsp:sp modelId="{A3C03B50-8524-4866-8117-DF216F2734A2}">
      <dsp:nvSpPr>
        <dsp:cNvPr id="0" name=""/>
        <dsp:cNvSpPr/>
      </dsp:nvSpPr>
      <dsp:spPr>
        <a:xfrm>
          <a:off x="11180907" y="4552805"/>
          <a:ext cx="144533" cy="144533"/>
        </a:xfrm>
        <a:prstGeom prst="ellipse">
          <a:avLst/>
        </a:prstGeom>
        <a:solidFill>
          <a:srgbClr val="53B1FF"/>
        </a:solidFill>
        <a:ln w="25400" cap="flat" cmpd="sng" algn="ctr">
          <a:solidFill>
            <a:srgbClr val="53B1FF"/>
          </a:solidFill>
          <a:prstDash val="solid"/>
        </a:ln>
        <a:effectLst/>
      </dsp:spPr>
      <dsp:style>
        <a:lnRef idx="2">
          <a:scrgbClr r="0" g="0" b="0"/>
        </a:lnRef>
        <a:fillRef idx="1">
          <a:scrgbClr r="0" g="0" b="0"/>
        </a:fillRef>
        <a:effectRef idx="0">
          <a:scrgbClr r="0" g="0" b="0"/>
        </a:effectRef>
        <a:fontRef idx="minor">
          <a:schemeClr val="lt1"/>
        </a:fontRef>
      </dsp:style>
    </dsp:sp>
    <dsp:sp modelId="{EE02524F-4812-49C7-AF3B-326B11B80F29}">
      <dsp:nvSpPr>
        <dsp:cNvPr id="0" name=""/>
        <dsp:cNvSpPr/>
      </dsp:nvSpPr>
      <dsp:spPr>
        <a:xfrm>
          <a:off x="11971461" y="3252003"/>
          <a:ext cx="1436575" cy="722667"/>
        </a:xfrm>
        <a:prstGeom prst="rect">
          <a:avLst/>
        </a:prstGeom>
        <a:solidFill>
          <a:srgbClr val="0085F2"/>
        </a:solidFill>
        <a:ln w="25400" cap="flat" cmpd="sng" algn="ctr">
          <a:solidFill>
            <a:srgbClr val="0085F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en-US" sz="1800" kern="1200"/>
            <a:t>2023</a:t>
          </a:r>
        </a:p>
      </dsp:txBody>
      <dsp:txXfrm>
        <a:off x="11971461" y="3252003"/>
        <a:ext cx="1436575" cy="722667"/>
      </dsp:txXfrm>
    </dsp:sp>
    <dsp:sp modelId="{C82B5759-A38E-4EC7-A74F-059C241690F7}">
      <dsp:nvSpPr>
        <dsp:cNvPr id="0" name=""/>
        <dsp:cNvSpPr/>
      </dsp:nvSpPr>
      <dsp:spPr>
        <a:xfrm>
          <a:off x="11492603" y="0"/>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None/>
          </a:pPr>
          <a:r>
            <a:rPr lang="en-US" sz="1800" b="1" kern="1200" dirty="0">
              <a:solidFill>
                <a:srgbClr val="A21F4B"/>
              </a:solidFill>
              <a:latin typeface="Arial" panose="020B0604020202020204" pitchFamily="34" charset="0"/>
              <a:cs typeface="Arial" panose="020B0604020202020204" pitchFamily="34" charset="0"/>
            </a:rPr>
            <a:t>European Sustainable Reporting Standards (ESRS)</a:t>
          </a:r>
        </a:p>
      </dsp:txBody>
      <dsp:txXfrm>
        <a:off x="11492603" y="0"/>
        <a:ext cx="2394292" cy="2529336"/>
      </dsp:txXfrm>
    </dsp:sp>
    <dsp:sp modelId="{A34AA231-7CA8-403D-84CA-9053E81DCC50}">
      <dsp:nvSpPr>
        <dsp:cNvPr id="0" name=""/>
        <dsp:cNvSpPr/>
      </dsp:nvSpPr>
      <dsp:spPr>
        <a:xfrm>
          <a:off x="12689749" y="2673869"/>
          <a:ext cx="0" cy="578134"/>
        </a:xfrm>
        <a:prstGeom prst="line">
          <a:avLst/>
        </a:prstGeom>
        <a:solidFill>
          <a:srgbClr val="0085F2"/>
        </a:solidFill>
        <a:ln w="9525" cap="flat" cmpd="sng" algn="ctr">
          <a:solidFill>
            <a:srgbClr val="0085F2"/>
          </a:solidFill>
          <a:prstDash val="dash"/>
        </a:ln>
        <a:effectLst/>
      </dsp:spPr>
      <dsp:style>
        <a:lnRef idx="1">
          <a:scrgbClr r="0" g="0" b="0"/>
        </a:lnRef>
        <a:fillRef idx="0">
          <a:scrgbClr r="0" g="0" b="0"/>
        </a:fillRef>
        <a:effectRef idx="0">
          <a:scrgbClr r="0" g="0" b="0"/>
        </a:effectRef>
        <a:fontRef idx="minor"/>
      </dsp:style>
    </dsp:sp>
    <dsp:sp modelId="{85442879-AA5E-4CF6-9AD4-B7531D7E4B26}">
      <dsp:nvSpPr>
        <dsp:cNvPr id="0" name=""/>
        <dsp:cNvSpPr/>
      </dsp:nvSpPr>
      <dsp:spPr>
        <a:xfrm>
          <a:off x="12617482" y="2529336"/>
          <a:ext cx="144533" cy="144533"/>
        </a:xfrm>
        <a:prstGeom prst="ellipse">
          <a:avLst/>
        </a:prstGeom>
        <a:solidFill>
          <a:srgbClr val="0085F2"/>
        </a:solidFill>
        <a:ln w="25400" cap="flat" cmpd="sng" algn="ctr">
          <a:solidFill>
            <a:srgbClr val="0085F2"/>
          </a:solidFill>
          <a:prstDash val="solid"/>
        </a:ln>
        <a:effectLst/>
      </dsp:spPr>
      <dsp:style>
        <a:lnRef idx="2">
          <a:scrgbClr r="0" g="0" b="0"/>
        </a:lnRef>
        <a:fillRef idx="1">
          <a:scrgbClr r="0" g="0" b="0"/>
        </a:fillRef>
        <a:effectRef idx="0">
          <a:scrgbClr r="0" g="0" b="0"/>
        </a:effectRef>
        <a:fontRef idx="minor">
          <a:schemeClr val="lt1"/>
        </a:fontRef>
      </dsp:style>
    </dsp:sp>
    <dsp:sp modelId="{1E1407C4-844A-4BF9-903B-D0AD2B15C28F}">
      <dsp:nvSpPr>
        <dsp:cNvPr id="0" name=""/>
        <dsp:cNvSpPr/>
      </dsp:nvSpPr>
      <dsp:spPr>
        <a:xfrm rot="5400000">
          <a:off x="13764991" y="2895049"/>
          <a:ext cx="722667" cy="1436575"/>
        </a:xfrm>
        <a:prstGeom prst="round2SameRect">
          <a:avLst/>
        </a:prstGeom>
        <a:solidFill>
          <a:srgbClr val="00457C"/>
        </a:solidFill>
        <a:ln w="25400" cap="flat" cmpd="sng" algn="ctr">
          <a:solidFill>
            <a:srgbClr val="00457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r>
            <a:rPr lang="cs-CZ" sz="1800" kern="1200" dirty="0"/>
            <a:t>2026</a:t>
          </a:r>
        </a:p>
      </dsp:txBody>
      <dsp:txXfrm rot="-5400000">
        <a:off x="13408037" y="3287281"/>
        <a:ext cx="1401297" cy="652111"/>
      </dsp:txXfrm>
    </dsp:sp>
    <dsp:sp modelId="{6CBA4FCC-6228-4629-BBD7-55161ED271B5}">
      <dsp:nvSpPr>
        <dsp:cNvPr id="0" name=""/>
        <dsp:cNvSpPr/>
      </dsp:nvSpPr>
      <dsp:spPr>
        <a:xfrm>
          <a:off x="12929178" y="4697338"/>
          <a:ext cx="2394292" cy="25293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7160" rIns="0" bIns="0" numCol="1" spcCol="1270" anchor="t" anchorCtr="1">
          <a:noAutofit/>
        </a:bodyPr>
        <a:lstStyle/>
        <a:p>
          <a:pPr marL="0" lvl="0" indent="0" algn="ctr" defTabSz="800100">
            <a:lnSpc>
              <a:spcPct val="90000"/>
            </a:lnSpc>
            <a:spcBef>
              <a:spcPct val="0"/>
            </a:spcBef>
            <a:spcAft>
              <a:spcPct val="35000"/>
            </a:spcAft>
            <a:buNone/>
          </a:pPr>
          <a:r>
            <a:rPr lang="cs-CZ" sz="1800" b="1" kern="1200" dirty="0" err="1">
              <a:solidFill>
                <a:schemeClr val="tx1"/>
              </a:solidFill>
              <a:latin typeface="Arial" panose="020B0604020202020204" pitchFamily="34" charset="0"/>
              <a:cs typeface="Arial" panose="020B0604020202020204" pitchFamily="34" charset="0"/>
            </a:rPr>
            <a:t>Corporate</a:t>
          </a:r>
          <a:r>
            <a:rPr lang="cs-CZ" sz="1800" b="1" kern="1200" dirty="0">
              <a:solidFill>
                <a:schemeClr val="tx1"/>
              </a:solidFill>
              <a:latin typeface="Arial" panose="020B0604020202020204" pitchFamily="34" charset="0"/>
              <a:cs typeface="Arial" panose="020B0604020202020204" pitchFamily="34" charset="0"/>
            </a:rPr>
            <a:t> </a:t>
          </a:r>
          <a:r>
            <a:rPr lang="cs-CZ" sz="1800" b="1" kern="1200" dirty="0" err="1">
              <a:solidFill>
                <a:schemeClr val="tx1"/>
              </a:solidFill>
              <a:latin typeface="Arial" panose="020B0604020202020204" pitchFamily="34" charset="0"/>
              <a:cs typeface="Arial" panose="020B0604020202020204" pitchFamily="34" charset="0"/>
            </a:rPr>
            <a:t>Sustainability</a:t>
          </a:r>
          <a:r>
            <a:rPr lang="cs-CZ" sz="1800" b="1" kern="1200" dirty="0">
              <a:solidFill>
                <a:schemeClr val="tx1"/>
              </a:solidFill>
              <a:latin typeface="Arial" panose="020B0604020202020204" pitchFamily="34" charset="0"/>
              <a:cs typeface="Arial" panose="020B0604020202020204" pitchFamily="34" charset="0"/>
            </a:rPr>
            <a:t> </a:t>
          </a:r>
          <a:r>
            <a:rPr lang="cs-CZ" sz="1800" b="1" kern="1200" dirty="0" err="1">
              <a:solidFill>
                <a:schemeClr val="tx1"/>
              </a:solidFill>
              <a:latin typeface="Arial" panose="020B0604020202020204" pitchFamily="34" charset="0"/>
              <a:cs typeface="Arial" panose="020B0604020202020204" pitchFamily="34" charset="0"/>
            </a:rPr>
            <a:t>Due</a:t>
          </a:r>
          <a:r>
            <a:rPr lang="cs-CZ" sz="1800" b="1" kern="1200" dirty="0">
              <a:solidFill>
                <a:schemeClr val="tx1"/>
              </a:solidFill>
              <a:latin typeface="Arial" panose="020B0604020202020204" pitchFamily="34" charset="0"/>
              <a:cs typeface="Arial" panose="020B0604020202020204" pitchFamily="34" charset="0"/>
            </a:rPr>
            <a:t> Diligence </a:t>
          </a:r>
          <a:r>
            <a:rPr lang="cs-CZ" sz="1800" b="1" kern="1200" dirty="0" err="1">
              <a:solidFill>
                <a:schemeClr val="tx1"/>
              </a:solidFill>
              <a:latin typeface="Arial" panose="020B0604020202020204" pitchFamily="34" charset="0"/>
              <a:cs typeface="Arial" panose="020B0604020202020204" pitchFamily="34" charset="0"/>
            </a:rPr>
            <a:t>Directive</a:t>
          </a:r>
          <a:r>
            <a:rPr lang="cs-CZ" sz="1800" b="1" kern="1200" dirty="0">
              <a:solidFill>
                <a:schemeClr val="tx1"/>
              </a:solidFill>
              <a:latin typeface="Arial" panose="020B0604020202020204" pitchFamily="34" charset="0"/>
              <a:cs typeface="Arial" panose="020B0604020202020204" pitchFamily="34" charset="0"/>
            </a:rPr>
            <a:t> (CS3D) </a:t>
          </a:r>
          <a:r>
            <a:rPr lang="cs-CZ" sz="1800" b="1" kern="1200" dirty="0" err="1">
              <a:solidFill>
                <a:schemeClr val="tx1"/>
              </a:solidFill>
              <a:latin typeface="Arial" panose="020B0604020202020204" pitchFamily="34" charset="0"/>
              <a:cs typeface="Arial" panose="020B0604020202020204" pitchFamily="34" charset="0"/>
            </a:rPr>
            <a:t>comes</a:t>
          </a:r>
          <a:r>
            <a:rPr lang="cs-CZ" sz="1800" b="1" kern="1200" dirty="0">
              <a:solidFill>
                <a:schemeClr val="tx1"/>
              </a:solidFill>
              <a:latin typeface="Arial" panose="020B0604020202020204" pitchFamily="34" charset="0"/>
              <a:cs typeface="Arial" panose="020B0604020202020204" pitchFamily="34" charset="0"/>
            </a:rPr>
            <a:t> </a:t>
          </a:r>
          <a:r>
            <a:rPr lang="cs-CZ" sz="1800" b="1" kern="1200" dirty="0" err="1">
              <a:solidFill>
                <a:schemeClr val="tx1"/>
              </a:solidFill>
              <a:latin typeface="Arial" panose="020B0604020202020204" pitchFamily="34" charset="0"/>
              <a:cs typeface="Arial" panose="020B0604020202020204" pitchFamily="34" charset="0"/>
            </a:rPr>
            <a:t>into</a:t>
          </a:r>
          <a:r>
            <a:rPr lang="cs-CZ" sz="1800" b="1" kern="1200" dirty="0">
              <a:solidFill>
                <a:schemeClr val="tx1"/>
              </a:solidFill>
              <a:latin typeface="Arial" panose="020B0604020202020204" pitchFamily="34" charset="0"/>
              <a:cs typeface="Arial" panose="020B0604020202020204" pitchFamily="34" charset="0"/>
            </a:rPr>
            <a:t> </a:t>
          </a:r>
          <a:r>
            <a:rPr lang="cs-CZ" sz="1800" b="1" kern="1200" dirty="0" err="1">
              <a:solidFill>
                <a:schemeClr val="tx1"/>
              </a:solidFill>
              <a:latin typeface="Arial" panose="020B0604020202020204" pitchFamily="34" charset="0"/>
              <a:cs typeface="Arial" panose="020B0604020202020204" pitchFamily="34" charset="0"/>
            </a:rPr>
            <a:t>force</a:t>
          </a:r>
          <a:endParaRPr lang="cs-CZ" sz="1800" b="1" kern="1200" dirty="0">
            <a:solidFill>
              <a:schemeClr val="tx1"/>
            </a:solidFill>
            <a:latin typeface="Arial" panose="020B0604020202020204" pitchFamily="34" charset="0"/>
            <a:cs typeface="Arial" panose="020B0604020202020204" pitchFamily="34" charset="0"/>
          </a:endParaRPr>
        </a:p>
        <a:p>
          <a:pPr marL="0" lvl="0" indent="0" algn="ctr" defTabSz="800100">
            <a:lnSpc>
              <a:spcPct val="90000"/>
            </a:lnSpc>
            <a:spcBef>
              <a:spcPct val="0"/>
            </a:spcBef>
            <a:spcAft>
              <a:spcPct val="35000"/>
            </a:spcAft>
            <a:buNone/>
          </a:pPr>
          <a:endParaRPr lang="cs-CZ" sz="1800" kern="1200" dirty="0"/>
        </a:p>
      </dsp:txBody>
      <dsp:txXfrm>
        <a:off x="12929178" y="4697338"/>
        <a:ext cx="2394292" cy="2529336"/>
      </dsp:txXfrm>
    </dsp:sp>
    <dsp:sp modelId="{E3FF5B9A-E157-41FB-BB3F-BF360FC0CFED}">
      <dsp:nvSpPr>
        <dsp:cNvPr id="0" name=""/>
        <dsp:cNvSpPr/>
      </dsp:nvSpPr>
      <dsp:spPr>
        <a:xfrm>
          <a:off x="14126324" y="3974671"/>
          <a:ext cx="0" cy="578134"/>
        </a:xfrm>
        <a:prstGeom prst="line">
          <a:avLst/>
        </a:prstGeom>
        <a:solidFill>
          <a:srgbClr val="00457C"/>
        </a:solidFill>
        <a:ln w="9525" cap="flat" cmpd="sng" algn="ctr">
          <a:solidFill>
            <a:srgbClr val="00457C"/>
          </a:solidFill>
          <a:prstDash val="dash"/>
        </a:ln>
        <a:effectLst/>
      </dsp:spPr>
      <dsp:style>
        <a:lnRef idx="1">
          <a:scrgbClr r="0" g="0" b="0"/>
        </a:lnRef>
        <a:fillRef idx="0">
          <a:scrgbClr r="0" g="0" b="0"/>
        </a:fillRef>
        <a:effectRef idx="0">
          <a:scrgbClr r="0" g="0" b="0"/>
        </a:effectRef>
        <a:fontRef idx="minor"/>
      </dsp:style>
    </dsp:sp>
    <dsp:sp modelId="{DFCEE1DF-CC81-4FC2-8265-9C79FC628EF1}">
      <dsp:nvSpPr>
        <dsp:cNvPr id="0" name=""/>
        <dsp:cNvSpPr/>
      </dsp:nvSpPr>
      <dsp:spPr>
        <a:xfrm>
          <a:off x="14054058" y="4552805"/>
          <a:ext cx="144533" cy="144533"/>
        </a:xfrm>
        <a:prstGeom prst="ellipse">
          <a:avLst/>
        </a:prstGeom>
        <a:solidFill>
          <a:srgbClr val="00457C"/>
        </a:solidFill>
        <a:ln w="25400" cap="flat" cmpd="sng" algn="ctr">
          <a:solidFill>
            <a:srgbClr val="00457C"/>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2D253-C069-46CD-BFF3-566367CFECE0}" type="datetimeFigureOut">
              <a:rPr lang="cs-CZ" smtClean="0"/>
              <a:t>09.09.2024</a:t>
            </a:fld>
            <a:endParaRPr lang="cs-C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038812-3F28-47AA-BD88-738929F35591}" type="slidenum">
              <a:rPr lang="cs-CZ" smtClean="0"/>
              <a:t>‹#›</a:t>
            </a:fld>
            <a:endParaRPr lang="cs-CZ"/>
          </a:p>
        </p:txBody>
      </p:sp>
    </p:spTree>
    <p:extLst>
      <p:ext uri="{BB962C8B-B14F-4D97-AF65-F5344CB8AC3E}">
        <p14:creationId xmlns:p14="http://schemas.microsoft.com/office/powerpoint/2010/main" val="21435336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2</a:t>
            </a:fld>
            <a:endParaRPr lang="cs-CZ"/>
          </a:p>
        </p:txBody>
      </p:sp>
    </p:spTree>
    <p:extLst>
      <p:ext uri="{BB962C8B-B14F-4D97-AF65-F5344CB8AC3E}">
        <p14:creationId xmlns:p14="http://schemas.microsoft.com/office/powerpoint/2010/main" val="3888899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11</a:t>
            </a:fld>
            <a:endParaRPr lang="cs-CZ"/>
          </a:p>
        </p:txBody>
      </p:sp>
    </p:spTree>
    <p:extLst>
      <p:ext uri="{BB962C8B-B14F-4D97-AF65-F5344CB8AC3E}">
        <p14:creationId xmlns:p14="http://schemas.microsoft.com/office/powerpoint/2010/main" val="2675125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12</a:t>
            </a:fld>
            <a:endParaRPr lang="cs-CZ"/>
          </a:p>
        </p:txBody>
      </p:sp>
    </p:spTree>
    <p:extLst>
      <p:ext uri="{BB962C8B-B14F-4D97-AF65-F5344CB8AC3E}">
        <p14:creationId xmlns:p14="http://schemas.microsoft.com/office/powerpoint/2010/main" val="3316468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13</a:t>
            </a:fld>
            <a:endParaRPr lang="cs-CZ"/>
          </a:p>
        </p:txBody>
      </p:sp>
    </p:spTree>
    <p:extLst>
      <p:ext uri="{BB962C8B-B14F-4D97-AF65-F5344CB8AC3E}">
        <p14:creationId xmlns:p14="http://schemas.microsoft.com/office/powerpoint/2010/main" val="3672852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14</a:t>
            </a:fld>
            <a:endParaRPr lang="cs-CZ"/>
          </a:p>
        </p:txBody>
      </p:sp>
    </p:spTree>
    <p:extLst>
      <p:ext uri="{BB962C8B-B14F-4D97-AF65-F5344CB8AC3E}">
        <p14:creationId xmlns:p14="http://schemas.microsoft.com/office/powerpoint/2010/main" val="1324434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15</a:t>
            </a:fld>
            <a:endParaRPr lang="cs-CZ"/>
          </a:p>
        </p:txBody>
      </p:sp>
    </p:spTree>
    <p:extLst>
      <p:ext uri="{BB962C8B-B14F-4D97-AF65-F5344CB8AC3E}">
        <p14:creationId xmlns:p14="http://schemas.microsoft.com/office/powerpoint/2010/main" val="3014929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16</a:t>
            </a:fld>
            <a:endParaRPr lang="cs-CZ"/>
          </a:p>
        </p:txBody>
      </p:sp>
    </p:spTree>
    <p:extLst>
      <p:ext uri="{BB962C8B-B14F-4D97-AF65-F5344CB8AC3E}">
        <p14:creationId xmlns:p14="http://schemas.microsoft.com/office/powerpoint/2010/main" val="3615468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17</a:t>
            </a:fld>
            <a:endParaRPr lang="cs-CZ"/>
          </a:p>
        </p:txBody>
      </p:sp>
    </p:spTree>
    <p:extLst>
      <p:ext uri="{BB962C8B-B14F-4D97-AF65-F5344CB8AC3E}">
        <p14:creationId xmlns:p14="http://schemas.microsoft.com/office/powerpoint/2010/main" val="3471074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18</a:t>
            </a:fld>
            <a:endParaRPr lang="cs-CZ"/>
          </a:p>
        </p:txBody>
      </p:sp>
    </p:spTree>
    <p:extLst>
      <p:ext uri="{BB962C8B-B14F-4D97-AF65-F5344CB8AC3E}">
        <p14:creationId xmlns:p14="http://schemas.microsoft.com/office/powerpoint/2010/main" val="3566893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19</a:t>
            </a:fld>
            <a:endParaRPr lang="cs-CZ"/>
          </a:p>
        </p:txBody>
      </p:sp>
    </p:spTree>
    <p:extLst>
      <p:ext uri="{BB962C8B-B14F-4D97-AF65-F5344CB8AC3E}">
        <p14:creationId xmlns:p14="http://schemas.microsoft.com/office/powerpoint/2010/main" val="3379524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20</a:t>
            </a:fld>
            <a:endParaRPr lang="cs-CZ"/>
          </a:p>
        </p:txBody>
      </p:sp>
    </p:spTree>
    <p:extLst>
      <p:ext uri="{BB962C8B-B14F-4D97-AF65-F5344CB8AC3E}">
        <p14:creationId xmlns:p14="http://schemas.microsoft.com/office/powerpoint/2010/main" val="359929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3</a:t>
            </a:fld>
            <a:endParaRPr lang="cs-CZ"/>
          </a:p>
        </p:txBody>
      </p:sp>
    </p:spTree>
    <p:extLst>
      <p:ext uri="{BB962C8B-B14F-4D97-AF65-F5344CB8AC3E}">
        <p14:creationId xmlns:p14="http://schemas.microsoft.com/office/powerpoint/2010/main" val="331040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038812-3F28-47AA-BD88-738929F35591}" type="slidenum">
              <a:rPr lang="cs-CZ" smtClean="0"/>
              <a:t>21</a:t>
            </a:fld>
            <a:endParaRPr lang="cs-CZ"/>
          </a:p>
        </p:txBody>
      </p:sp>
    </p:spTree>
    <p:extLst>
      <p:ext uri="{BB962C8B-B14F-4D97-AF65-F5344CB8AC3E}">
        <p14:creationId xmlns:p14="http://schemas.microsoft.com/office/powerpoint/2010/main" val="1616711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038812-3F28-47AA-BD88-738929F35591}" type="slidenum">
              <a:rPr lang="cs-CZ" smtClean="0"/>
              <a:t>4</a:t>
            </a:fld>
            <a:endParaRPr lang="cs-CZ"/>
          </a:p>
        </p:txBody>
      </p:sp>
    </p:spTree>
    <p:extLst>
      <p:ext uri="{BB962C8B-B14F-4D97-AF65-F5344CB8AC3E}">
        <p14:creationId xmlns:p14="http://schemas.microsoft.com/office/powerpoint/2010/main" val="3915135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038812-3F28-47AA-BD88-738929F35591}" type="slidenum">
              <a:rPr lang="cs-CZ" smtClean="0"/>
              <a:t>5</a:t>
            </a:fld>
            <a:endParaRPr lang="cs-CZ"/>
          </a:p>
        </p:txBody>
      </p:sp>
    </p:spTree>
    <p:extLst>
      <p:ext uri="{BB962C8B-B14F-4D97-AF65-F5344CB8AC3E}">
        <p14:creationId xmlns:p14="http://schemas.microsoft.com/office/powerpoint/2010/main" val="430221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038812-3F28-47AA-BD88-738929F35591}" type="slidenum">
              <a:rPr lang="cs-CZ" smtClean="0"/>
              <a:t>6</a:t>
            </a:fld>
            <a:endParaRPr lang="cs-CZ"/>
          </a:p>
        </p:txBody>
      </p:sp>
    </p:spTree>
    <p:extLst>
      <p:ext uri="{BB962C8B-B14F-4D97-AF65-F5344CB8AC3E}">
        <p14:creationId xmlns:p14="http://schemas.microsoft.com/office/powerpoint/2010/main" val="1360465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038812-3F28-47AA-BD88-738929F35591}" type="slidenum">
              <a:rPr lang="cs-CZ" smtClean="0"/>
              <a:t>7</a:t>
            </a:fld>
            <a:endParaRPr lang="cs-CZ"/>
          </a:p>
        </p:txBody>
      </p:sp>
    </p:spTree>
    <p:extLst>
      <p:ext uri="{BB962C8B-B14F-4D97-AF65-F5344CB8AC3E}">
        <p14:creationId xmlns:p14="http://schemas.microsoft.com/office/powerpoint/2010/main" val="3797080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8</a:t>
            </a:fld>
            <a:endParaRPr lang="cs-CZ"/>
          </a:p>
        </p:txBody>
      </p:sp>
    </p:spTree>
    <p:extLst>
      <p:ext uri="{BB962C8B-B14F-4D97-AF65-F5344CB8AC3E}">
        <p14:creationId xmlns:p14="http://schemas.microsoft.com/office/powerpoint/2010/main" val="3254648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s-CZ" dirty="0"/>
          </a:p>
        </p:txBody>
      </p:sp>
      <p:sp>
        <p:nvSpPr>
          <p:cNvPr id="4" name="Slide Number Placeholder 3"/>
          <p:cNvSpPr>
            <a:spLocks noGrp="1"/>
          </p:cNvSpPr>
          <p:nvPr>
            <p:ph type="sldNum" sz="quarter" idx="5"/>
          </p:nvPr>
        </p:nvSpPr>
        <p:spPr/>
        <p:txBody>
          <a:bodyPr/>
          <a:lstStyle/>
          <a:p>
            <a:fld id="{F5038812-3F28-47AA-BD88-738929F35591}" type="slidenum">
              <a:rPr lang="cs-CZ" smtClean="0"/>
              <a:t>9</a:t>
            </a:fld>
            <a:endParaRPr lang="cs-CZ"/>
          </a:p>
        </p:txBody>
      </p:sp>
    </p:spTree>
    <p:extLst>
      <p:ext uri="{BB962C8B-B14F-4D97-AF65-F5344CB8AC3E}">
        <p14:creationId xmlns:p14="http://schemas.microsoft.com/office/powerpoint/2010/main" val="2753899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5038812-3F28-47AA-BD88-738929F35591}" type="slidenum">
              <a:rPr lang="cs-CZ" smtClean="0"/>
              <a:t>10</a:t>
            </a:fld>
            <a:endParaRPr lang="cs-CZ"/>
          </a:p>
        </p:txBody>
      </p:sp>
    </p:spTree>
    <p:extLst>
      <p:ext uri="{BB962C8B-B14F-4D97-AF65-F5344CB8AC3E}">
        <p14:creationId xmlns:p14="http://schemas.microsoft.com/office/powerpoint/2010/main" val="654815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png"/><Relationship Id="rId7"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hyperlink" Target="https://www.efrag.org/sites/default/files/sites/webpublishing/SiteAssets/ESRS-ISSB%20Standards%20Interoperability%20Guidance.pdf" TargetMode="External"/><Relationship Id="rId3" Type="http://schemas.openxmlformats.org/officeDocument/2006/relationships/image" Target="../media/image2.png"/><Relationship Id="rId7" Type="http://schemas.openxmlformats.org/officeDocument/2006/relationships/hyperlink" Target="https://www.efrag.org/en/esrs-qa-platform"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s://www.efrag.org/en/projects/esrs-implementation-guidance-documents" TargetMode="External"/><Relationship Id="rId5" Type="http://schemas.openxmlformats.org/officeDocument/2006/relationships/hyperlink" Target="https://ec.europa.eu/sustainable-finance-taxonomy/" TargetMode="External"/><Relationship Id="rId4" Type="http://schemas.openxmlformats.org/officeDocument/2006/relationships/image" Target="../media/image3.png"/><Relationship Id="rId9" Type="http://schemas.openxmlformats.org/officeDocument/2006/relationships/hyperlink" Target="https://www.globalreporting.org/media/z2vmxbks/gri-standards-and-esrs-draft-interoperability-index_20231130-final.pdf"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gov.uk/government/publications/greenhouse-gas-reporting-conversion-factors-2024" TargetMode="External"/><Relationship Id="rId13" Type="http://schemas.openxmlformats.org/officeDocument/2006/relationships/hyperlink" Target="https://eur-lex.europa.eu/legal-content/EN/TXT/?uri=celex%3A32020R0852" TargetMode="External"/><Relationship Id="rId3" Type="http://schemas.openxmlformats.org/officeDocument/2006/relationships/image" Target="../media/image2.png"/><Relationship Id="rId7" Type="http://schemas.openxmlformats.org/officeDocument/2006/relationships/hyperlink" Target="https://www.cez.cz/webpublic/file/edee/esg/documents/sustainability-reports/zour-2023-en.pdf" TargetMode="External"/><Relationship Id="rId12" Type="http://schemas.openxmlformats.org/officeDocument/2006/relationships/hyperlink" Target="https://eur-lex.europa.eu/legal-content/EN/TXT/?uri=CELEX%3A32022L2464"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s://www.borregaard.com/media/ac1fn2he/borregaard-annual-report-2023.pdf" TargetMode="External"/><Relationship Id="rId11" Type="http://schemas.openxmlformats.org/officeDocument/2006/relationships/hyperlink" Target="https://eur-lex.europa.eu/eli/reg/2019/2088/oj" TargetMode="External"/><Relationship Id="rId5" Type="http://schemas.openxmlformats.org/officeDocument/2006/relationships/hyperlink" Target="https://media.toyota-forklifts.eu/published/32071_Original%20document_toyota%20mh.pdf" TargetMode="External"/><Relationship Id="rId15" Type="http://schemas.openxmlformats.org/officeDocument/2006/relationships/hyperlink" Target="https://eur-lex.europa.eu/eli/dir/2024/1760/oj" TargetMode="External"/><Relationship Id="rId10" Type="http://schemas.openxmlformats.org/officeDocument/2006/relationships/hyperlink" Target="https://eur-lex.europa.eu/eli/dir/2014/95/oj" TargetMode="External"/><Relationship Id="rId4" Type="http://schemas.openxmlformats.org/officeDocument/2006/relationships/image" Target="../media/image3.png"/><Relationship Id="rId9" Type="http://schemas.openxmlformats.org/officeDocument/2006/relationships/hyperlink" Target="https://ghgprotocol.org/" TargetMode="External"/><Relationship Id="rId14" Type="http://schemas.openxmlformats.org/officeDocument/2006/relationships/hyperlink" Target="https://eur-lex.europa.eu/eli/reg_del/2023/2772/oj"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3.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s://commission.europa.eu/strategy-and-policy/priorities-2019-2024/european-green-deal_en"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pn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3.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hyperlink" Target="https://eur-lex.europa.eu/eli/reg_del/2023/2772/oj"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963286" y="-133154"/>
            <a:ext cx="13985960" cy="10553308"/>
          </a:xfrm>
          <a:custGeom>
            <a:avLst/>
            <a:gdLst/>
            <a:ahLst/>
            <a:cxnLst/>
            <a:rect l="l" t="t" r="r" b="b"/>
            <a:pathLst>
              <a:path w="13985960" h="10553308">
                <a:moveTo>
                  <a:pt x="0" y="0"/>
                </a:moveTo>
                <a:lnTo>
                  <a:pt x="13985960" y="0"/>
                </a:lnTo>
                <a:lnTo>
                  <a:pt x="13985960" y="10553308"/>
                </a:lnTo>
                <a:lnTo>
                  <a:pt x="0" y="10553308"/>
                </a:lnTo>
                <a:lnTo>
                  <a:pt x="0" y="0"/>
                </a:lnTo>
                <a:close/>
              </a:path>
            </a:pathLst>
          </a:custGeom>
          <a:blipFill>
            <a:blip r:embed="rId2"/>
            <a:stretch>
              <a:fillRect l="-12460" r="-723"/>
            </a:stretch>
          </a:blipFill>
        </p:spPr>
        <p:txBody>
          <a:bodyPr/>
          <a:lstStyle/>
          <a:p>
            <a:endParaRPr lang="es-AR"/>
          </a:p>
        </p:txBody>
      </p:sp>
      <p:grpSp>
        <p:nvGrpSpPr>
          <p:cNvPr id="3" name="Group 3"/>
          <p:cNvGrpSpPr/>
          <p:nvPr/>
        </p:nvGrpSpPr>
        <p:grpSpPr>
          <a:xfrm>
            <a:off x="10657883" y="0"/>
            <a:ext cx="7828383" cy="10553308"/>
            <a:chOff x="0" y="0"/>
            <a:chExt cx="2061796" cy="2779472"/>
          </a:xfrm>
          <a:solidFill>
            <a:srgbClr val="F2F2F2"/>
          </a:solidFill>
        </p:grpSpPr>
        <p:sp>
          <p:nvSpPr>
            <p:cNvPr id="4" name="Freeform 4"/>
            <p:cNvSpPr/>
            <p:nvPr/>
          </p:nvSpPr>
          <p:spPr>
            <a:xfrm>
              <a:off x="0" y="0"/>
              <a:ext cx="2061796" cy="2779472"/>
            </a:xfrm>
            <a:custGeom>
              <a:avLst/>
              <a:gdLst/>
              <a:ahLst/>
              <a:cxnLst/>
              <a:rect l="l" t="t" r="r" b="b"/>
              <a:pathLst>
                <a:path w="2061796" h="2779472">
                  <a:moveTo>
                    <a:pt x="0" y="0"/>
                  </a:moveTo>
                  <a:lnTo>
                    <a:pt x="2061796" y="0"/>
                  </a:lnTo>
                  <a:lnTo>
                    <a:pt x="2061796" y="2779472"/>
                  </a:lnTo>
                  <a:lnTo>
                    <a:pt x="0" y="2779472"/>
                  </a:lnTo>
                  <a:close/>
                </a:path>
              </a:pathLst>
            </a:custGeom>
            <a:grpFill/>
          </p:spPr>
          <p:txBody>
            <a:bodyPr/>
            <a:lstStyle/>
            <a:p>
              <a:endParaRPr lang="es-AR"/>
            </a:p>
          </p:txBody>
        </p:sp>
        <p:sp>
          <p:nvSpPr>
            <p:cNvPr id="5" name="TextBox 5"/>
            <p:cNvSpPr txBox="1"/>
            <p:nvPr/>
          </p:nvSpPr>
          <p:spPr>
            <a:xfrm>
              <a:off x="0" y="-19050"/>
              <a:ext cx="2061796" cy="2798522"/>
            </a:xfrm>
            <a:prstGeom prst="rect">
              <a:avLst/>
            </a:prstGeom>
            <a:grpFill/>
          </p:spPr>
          <p:txBody>
            <a:bodyPr lIns="50800" tIns="50800" rIns="50800" bIns="50800" rtlCol="0" anchor="ctr"/>
            <a:lstStyle/>
            <a:p>
              <a:pPr algn="ctr">
                <a:lnSpc>
                  <a:spcPts val="1960"/>
                </a:lnSpc>
              </a:pPr>
              <a:endParaRPr/>
            </a:p>
          </p:txBody>
        </p:sp>
      </p:grpSp>
      <p:sp>
        <p:nvSpPr>
          <p:cNvPr id="8" name="TextBox 8"/>
          <p:cNvSpPr txBox="1"/>
          <p:nvPr/>
        </p:nvSpPr>
        <p:spPr>
          <a:xfrm>
            <a:off x="11364493" y="3558970"/>
            <a:ext cx="4718630" cy="3363037"/>
          </a:xfrm>
          <a:prstGeom prst="rect">
            <a:avLst/>
          </a:prstGeom>
        </p:spPr>
        <p:txBody>
          <a:bodyPr lIns="0" tIns="0" rIns="0" bIns="0" rtlCol="0" anchor="t">
            <a:spAutoFit/>
          </a:bodyPr>
          <a:lstStyle/>
          <a:p>
            <a:pPr algn="l">
              <a:lnSpc>
                <a:spcPts val="8939"/>
              </a:lnSpc>
            </a:pPr>
            <a:r>
              <a:rPr lang="cs-CZ" sz="6385" dirty="0">
                <a:solidFill>
                  <a:srgbClr val="00457C"/>
                </a:solidFill>
                <a:latin typeface="Arial Bold"/>
              </a:rPr>
              <a:t>ESG reporting in </a:t>
            </a:r>
            <a:r>
              <a:rPr lang="cs-CZ" sz="6385" dirty="0" err="1">
                <a:solidFill>
                  <a:srgbClr val="00457C"/>
                </a:solidFill>
                <a:latin typeface="Arial Bold"/>
              </a:rPr>
              <a:t>the</a:t>
            </a:r>
            <a:r>
              <a:rPr lang="cs-CZ" sz="6385" dirty="0">
                <a:solidFill>
                  <a:srgbClr val="00457C"/>
                </a:solidFill>
                <a:latin typeface="Arial Bold"/>
              </a:rPr>
              <a:t> EU</a:t>
            </a:r>
            <a:endParaRPr lang="en-US" sz="6385" dirty="0">
              <a:solidFill>
                <a:srgbClr val="00457C"/>
              </a:solidFill>
              <a:latin typeface="Arial Bold"/>
            </a:endParaRPr>
          </a:p>
        </p:txBody>
      </p:sp>
      <p:sp>
        <p:nvSpPr>
          <p:cNvPr id="9" name="TextBox 9"/>
          <p:cNvSpPr txBox="1"/>
          <p:nvPr/>
        </p:nvSpPr>
        <p:spPr>
          <a:xfrm>
            <a:off x="13111710" y="7989658"/>
            <a:ext cx="4861772" cy="1272080"/>
          </a:xfrm>
          <a:prstGeom prst="rect">
            <a:avLst/>
          </a:prstGeom>
        </p:spPr>
        <p:txBody>
          <a:bodyPr wrap="square" lIns="0" tIns="0" rIns="0" bIns="0" rtlCol="0" anchor="t">
            <a:spAutoFit/>
          </a:bodyPr>
          <a:lstStyle/>
          <a:p>
            <a:pPr algn="r">
              <a:lnSpc>
                <a:spcPts val="5082"/>
              </a:lnSpc>
            </a:pPr>
            <a:r>
              <a:rPr lang="cs-CZ" sz="3630" dirty="0">
                <a:solidFill>
                  <a:srgbClr val="A21F4B"/>
                </a:solidFill>
                <a:latin typeface="Arial Bold"/>
              </a:rPr>
              <a:t>Michaela </a:t>
            </a:r>
            <a:r>
              <a:rPr lang="cs-CZ" sz="3630" dirty="0" err="1">
                <a:solidFill>
                  <a:srgbClr val="A21F4B"/>
                </a:solidFill>
                <a:latin typeface="Arial Bold"/>
              </a:rPr>
              <a:t>Kozm</a:t>
            </a:r>
            <a:r>
              <a:rPr lang="en-GB" sz="3630" dirty="0" err="1">
                <a:solidFill>
                  <a:srgbClr val="A21F4B"/>
                </a:solidFill>
                <a:latin typeface="Arial Bold"/>
              </a:rPr>
              <a:t>i</a:t>
            </a:r>
            <a:r>
              <a:rPr lang="cs-CZ" sz="3630" dirty="0" err="1">
                <a:solidFill>
                  <a:srgbClr val="A21F4B"/>
                </a:solidFill>
                <a:latin typeface="Arial Bold"/>
              </a:rPr>
              <a:t>nská</a:t>
            </a:r>
            <a:endParaRPr lang="cs-CZ" sz="3630" dirty="0">
              <a:solidFill>
                <a:srgbClr val="A21F4B"/>
              </a:solidFill>
              <a:latin typeface="Arial Bold"/>
            </a:endParaRPr>
          </a:p>
          <a:p>
            <a:pPr algn="r">
              <a:lnSpc>
                <a:spcPts val="5082"/>
              </a:lnSpc>
            </a:pPr>
            <a:r>
              <a:rPr lang="en-GB" sz="3630" dirty="0">
                <a:solidFill>
                  <a:srgbClr val="A21F4B"/>
                </a:solidFill>
                <a:latin typeface="Arial Bold"/>
              </a:rPr>
              <a:t>&amp; </a:t>
            </a:r>
            <a:r>
              <a:rPr lang="cs-CZ" sz="3630" dirty="0">
                <a:solidFill>
                  <a:srgbClr val="A21F4B"/>
                </a:solidFill>
                <a:latin typeface="Arial Bold"/>
              </a:rPr>
              <a:t>Jiří Vidiečan</a:t>
            </a:r>
            <a:endParaRPr lang="en-GB" sz="3630" dirty="0">
              <a:solidFill>
                <a:srgbClr val="A21F4B"/>
              </a:solidFill>
              <a:latin typeface="Arial Bold"/>
            </a:endParaRPr>
          </a:p>
        </p:txBody>
      </p:sp>
      <p:grpSp>
        <p:nvGrpSpPr>
          <p:cNvPr id="11" name="Group 3">
            <a:extLst>
              <a:ext uri="{FF2B5EF4-FFF2-40B4-BE49-F238E27FC236}">
                <a16:creationId xmlns:a16="http://schemas.microsoft.com/office/drawing/2014/main" id="{21D7A0B1-22E4-A053-FFD1-766147536E2D}"/>
              </a:ext>
            </a:extLst>
          </p:cNvPr>
          <p:cNvGrpSpPr/>
          <p:nvPr/>
        </p:nvGrpSpPr>
        <p:grpSpPr>
          <a:xfrm>
            <a:off x="14935968" y="163818"/>
            <a:ext cx="2955970" cy="1340462"/>
            <a:chOff x="0" y="0"/>
            <a:chExt cx="3941293" cy="1787283"/>
          </a:xfrm>
        </p:grpSpPr>
        <p:sp>
          <p:nvSpPr>
            <p:cNvPr id="12" name="Freeform 4">
              <a:extLst>
                <a:ext uri="{FF2B5EF4-FFF2-40B4-BE49-F238E27FC236}">
                  <a16:creationId xmlns:a16="http://schemas.microsoft.com/office/drawing/2014/main" id="{B75DC8B2-8E43-1E90-B92C-3B0E0EFEDD18}"/>
                </a:ext>
              </a:extLst>
            </p:cNvPr>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13" name="Freeform 5">
              <a:extLst>
                <a:ext uri="{FF2B5EF4-FFF2-40B4-BE49-F238E27FC236}">
                  <a16:creationId xmlns:a16="http://schemas.microsoft.com/office/drawing/2014/main" id="{72BBB3BD-7CB6-8B1D-CA14-4AE3B63A8A9D}"/>
                </a:ext>
              </a:extLst>
            </p:cNvPr>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6" name="TextBox 10">
            <a:extLst>
              <a:ext uri="{FF2B5EF4-FFF2-40B4-BE49-F238E27FC236}">
                <a16:creationId xmlns:a16="http://schemas.microsoft.com/office/drawing/2014/main" id="{72DBF978-BC8F-845B-A019-32885DB75586}"/>
              </a:ext>
            </a:extLst>
          </p:cNvPr>
          <p:cNvSpPr txBox="1"/>
          <p:nvPr/>
        </p:nvSpPr>
        <p:spPr>
          <a:xfrm>
            <a:off x="13728805" y="9289469"/>
            <a:ext cx="4389266" cy="618054"/>
          </a:xfrm>
          <a:prstGeom prst="rect">
            <a:avLst/>
          </a:prstGeom>
        </p:spPr>
        <p:txBody>
          <a:bodyPr wrap="square" lIns="0" tIns="0" rIns="0" bIns="0" rtlCol="0" anchor="t">
            <a:spAutoFit/>
          </a:bodyPr>
          <a:lstStyle/>
          <a:p>
            <a:pPr algn="r">
              <a:lnSpc>
                <a:spcPts val="5082"/>
              </a:lnSpc>
            </a:pPr>
            <a:r>
              <a:rPr lang="en-US" sz="3630" dirty="0">
                <a:solidFill>
                  <a:srgbClr val="A21F4B"/>
                </a:solidFill>
                <a:latin typeface="Arial Bold"/>
              </a:rPr>
              <a:t>September 2024</a:t>
            </a:r>
          </a:p>
        </p:txBody>
      </p:sp>
    </p:spTree>
    <p:extLst>
      <p:ext uri="{BB962C8B-B14F-4D97-AF65-F5344CB8AC3E}">
        <p14:creationId xmlns:p14="http://schemas.microsoft.com/office/powerpoint/2010/main" val="2673562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graphicFrame>
        <p:nvGraphicFramePr>
          <p:cNvPr id="7" name="Table 6">
            <a:extLst>
              <a:ext uri="{FF2B5EF4-FFF2-40B4-BE49-F238E27FC236}">
                <a16:creationId xmlns:a16="http://schemas.microsoft.com/office/drawing/2014/main" id="{2F207C25-98B8-DC91-65FB-688F292C18C5}"/>
              </a:ext>
            </a:extLst>
          </p:cNvPr>
          <p:cNvGraphicFramePr>
            <a:graphicFrameLocks noGrp="1"/>
          </p:cNvGraphicFramePr>
          <p:nvPr>
            <p:extLst>
              <p:ext uri="{D42A27DB-BD31-4B8C-83A1-F6EECF244321}">
                <p14:modId xmlns:p14="http://schemas.microsoft.com/office/powerpoint/2010/main" val="3399871848"/>
              </p:ext>
            </p:extLst>
          </p:nvPr>
        </p:nvGraphicFramePr>
        <p:xfrm>
          <a:off x="687282" y="671853"/>
          <a:ext cx="14072951" cy="9087663"/>
        </p:xfrm>
        <a:graphic>
          <a:graphicData uri="http://schemas.openxmlformats.org/drawingml/2006/table">
            <a:tbl>
              <a:tblPr firstRow="1" bandRow="1">
                <a:tableStyleId>{5C22544A-7EE6-4342-B048-85BDC9FD1C3A}</a:tableStyleId>
              </a:tblPr>
              <a:tblGrid>
                <a:gridCol w="5231086">
                  <a:extLst>
                    <a:ext uri="{9D8B030D-6E8A-4147-A177-3AD203B41FA5}">
                      <a16:colId xmlns:a16="http://schemas.microsoft.com/office/drawing/2014/main" val="1177067508"/>
                    </a:ext>
                  </a:extLst>
                </a:gridCol>
                <a:gridCol w="4150882">
                  <a:extLst>
                    <a:ext uri="{9D8B030D-6E8A-4147-A177-3AD203B41FA5}">
                      <a16:colId xmlns:a16="http://schemas.microsoft.com/office/drawing/2014/main" val="1130598727"/>
                    </a:ext>
                  </a:extLst>
                </a:gridCol>
                <a:gridCol w="4690983">
                  <a:extLst>
                    <a:ext uri="{9D8B030D-6E8A-4147-A177-3AD203B41FA5}">
                      <a16:colId xmlns:a16="http://schemas.microsoft.com/office/drawing/2014/main" val="976927331"/>
                    </a:ext>
                  </a:extLst>
                </a:gridCol>
              </a:tblGrid>
              <a:tr h="703350">
                <a:tc gridSpan="3">
                  <a:txBody>
                    <a:bodyPr/>
                    <a:lstStyle/>
                    <a:p>
                      <a:r>
                        <a:rPr lang="en-GB" sz="1800" dirty="0">
                          <a:latin typeface="Arial" panose="020B0604020202020204" pitchFamily="34" charset="0"/>
                          <a:cs typeface="Arial" panose="020B0604020202020204" pitchFamily="34" charset="0"/>
                        </a:rPr>
                        <a:t>ESRS</a:t>
                      </a:r>
                      <a:endParaRPr lang="cs-CZ" sz="1800" dirty="0">
                        <a:latin typeface="Arial" panose="020B0604020202020204" pitchFamily="34" charset="0"/>
                        <a:cs typeface="Arial" panose="020B0604020202020204" pitchFamily="34" charset="0"/>
                      </a:endParaRPr>
                    </a:p>
                  </a:txBody>
                  <a:tcPr>
                    <a:solidFill>
                      <a:srgbClr val="00457C"/>
                    </a:solidFill>
                  </a:tcPr>
                </a:tc>
                <a:tc hMerge="1">
                  <a:txBody>
                    <a:bodyPr/>
                    <a:lstStyle/>
                    <a:p>
                      <a:endParaRPr lang="cs-CZ" sz="1800" dirty="0">
                        <a:latin typeface="Arial" panose="020B0604020202020204" pitchFamily="34" charset="0"/>
                        <a:cs typeface="Arial" panose="020B0604020202020204" pitchFamily="34" charset="0"/>
                      </a:endParaRPr>
                    </a:p>
                  </a:txBody>
                  <a:tcPr/>
                </a:tc>
                <a:tc hMerge="1">
                  <a:txBody>
                    <a:bodyPr/>
                    <a:lstStyle/>
                    <a:p>
                      <a:endParaRPr lang="cs-CZ"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1909255"/>
                  </a:ext>
                </a:extLst>
              </a:tr>
              <a:tr h="739978">
                <a:tc>
                  <a:txBody>
                    <a:bodyPr/>
                    <a:lstStyle/>
                    <a:p>
                      <a:r>
                        <a:rPr lang="en-GB" sz="1800" b="1" dirty="0">
                          <a:solidFill>
                            <a:schemeClr val="bg1"/>
                          </a:solidFill>
                          <a:latin typeface="Arial" panose="020B0604020202020204" pitchFamily="34" charset="0"/>
                          <a:cs typeface="Arial" panose="020B0604020202020204" pitchFamily="34" charset="0"/>
                        </a:rPr>
                        <a:t>Environmental</a:t>
                      </a:r>
                      <a:endParaRPr lang="cs-CZ" sz="1800" b="1"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r>
                        <a:rPr lang="en-GB" sz="1800" b="1" dirty="0">
                          <a:solidFill>
                            <a:schemeClr val="bg1"/>
                          </a:solidFill>
                          <a:latin typeface="Arial" panose="020B0604020202020204" pitchFamily="34" charset="0"/>
                          <a:cs typeface="Arial" panose="020B0604020202020204" pitchFamily="34" charset="0"/>
                        </a:rPr>
                        <a:t>Social</a:t>
                      </a:r>
                      <a:endParaRPr lang="cs-CZ" sz="1800" b="1"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r>
                        <a:rPr lang="en-GB" sz="1800" b="1" dirty="0">
                          <a:solidFill>
                            <a:schemeClr val="bg1"/>
                          </a:solidFill>
                          <a:latin typeface="Arial" panose="020B0604020202020204" pitchFamily="34" charset="0"/>
                          <a:cs typeface="Arial" panose="020B0604020202020204" pitchFamily="34" charset="0"/>
                        </a:rPr>
                        <a:t>Governance</a:t>
                      </a:r>
                      <a:endParaRPr lang="cs-CZ" sz="1800" b="1" dirty="0">
                        <a:solidFill>
                          <a:schemeClr val="bg1"/>
                        </a:solidFill>
                        <a:latin typeface="Arial" panose="020B0604020202020204" pitchFamily="34" charset="0"/>
                        <a:cs typeface="Arial" panose="020B0604020202020204" pitchFamily="34" charset="0"/>
                      </a:endParaRPr>
                    </a:p>
                  </a:txBody>
                  <a:tcPr>
                    <a:solidFill>
                      <a:srgbClr val="A21F4B"/>
                    </a:solidFill>
                  </a:tcPr>
                </a:tc>
                <a:extLst>
                  <a:ext uri="{0D108BD9-81ED-4DB2-BD59-A6C34878D82A}">
                    <a16:rowId xmlns:a16="http://schemas.microsoft.com/office/drawing/2014/main" val="2713627345"/>
                  </a:ext>
                </a:extLst>
              </a:tr>
              <a:tr h="1586743">
                <a:tc>
                  <a:txBody>
                    <a:bodyPr/>
                    <a:lstStyle/>
                    <a:p>
                      <a:r>
                        <a:rPr lang="cs-CZ" sz="1800" dirty="0">
                          <a:solidFill>
                            <a:schemeClr val="bg1"/>
                          </a:solidFill>
                          <a:latin typeface="Arial" panose="020B0604020202020204" pitchFamily="34" charset="0"/>
                          <a:cs typeface="Arial" panose="020B0604020202020204" pitchFamily="34" charset="0"/>
                        </a:rPr>
                        <a:t>ESRS E1 </a:t>
                      </a:r>
                      <a:r>
                        <a:rPr lang="cs-CZ" sz="1800" dirty="0" err="1">
                          <a:solidFill>
                            <a:schemeClr val="bg1"/>
                          </a:solidFill>
                          <a:latin typeface="Arial" panose="020B0604020202020204" pitchFamily="34" charset="0"/>
                          <a:cs typeface="Arial" panose="020B0604020202020204" pitchFamily="34" charset="0"/>
                        </a:rPr>
                        <a:t>Climate</a:t>
                      </a:r>
                      <a:r>
                        <a:rPr lang="cs-CZ" sz="1800" dirty="0">
                          <a:solidFill>
                            <a:schemeClr val="bg1"/>
                          </a:solidFill>
                          <a:latin typeface="Arial" panose="020B0604020202020204" pitchFamily="34" charset="0"/>
                          <a:cs typeface="Arial" panose="020B0604020202020204" pitchFamily="34" charset="0"/>
                        </a:rPr>
                        <a:t> </a:t>
                      </a:r>
                      <a:r>
                        <a:rPr lang="cs-CZ" sz="1800" dirty="0" err="1">
                          <a:solidFill>
                            <a:schemeClr val="bg1"/>
                          </a:solidFill>
                          <a:latin typeface="Arial" panose="020B0604020202020204" pitchFamily="34" charset="0"/>
                          <a:cs typeface="Arial" panose="020B0604020202020204" pitchFamily="34" charset="0"/>
                        </a:rPr>
                        <a:t>change</a:t>
                      </a:r>
                      <a:endParaRPr lang="cs-CZ" sz="1800" dirty="0">
                        <a:solidFill>
                          <a:schemeClr val="bg1"/>
                        </a:solidFill>
                        <a:latin typeface="Arial" panose="020B0604020202020204" pitchFamily="34" charset="0"/>
                        <a:cs typeface="Arial" panose="020B0604020202020204" pitchFamily="34" charset="0"/>
                      </a:endParaRPr>
                    </a:p>
                    <a:p>
                      <a:r>
                        <a:rPr lang="cs-CZ" sz="1800" dirty="0">
                          <a:solidFill>
                            <a:schemeClr val="bg1"/>
                          </a:solidFill>
                          <a:latin typeface="Arial" panose="020B0604020202020204" pitchFamily="34" charset="0"/>
                          <a:cs typeface="Arial" panose="020B0604020202020204" pitchFamily="34" charset="0"/>
                        </a:rPr>
                        <a:t>ESRS E2 </a:t>
                      </a:r>
                      <a:r>
                        <a:rPr lang="cs-CZ" sz="1800" dirty="0" err="1">
                          <a:solidFill>
                            <a:schemeClr val="bg1"/>
                          </a:solidFill>
                          <a:latin typeface="Arial" panose="020B0604020202020204" pitchFamily="34" charset="0"/>
                          <a:cs typeface="Arial" panose="020B0604020202020204" pitchFamily="34" charset="0"/>
                        </a:rPr>
                        <a:t>Pollution</a:t>
                      </a:r>
                      <a:endParaRPr lang="cs-CZ" sz="1800" dirty="0">
                        <a:solidFill>
                          <a:schemeClr val="bg1"/>
                        </a:solidFill>
                        <a:latin typeface="Arial" panose="020B0604020202020204" pitchFamily="34" charset="0"/>
                        <a:cs typeface="Arial" panose="020B0604020202020204" pitchFamily="34" charset="0"/>
                      </a:endParaRPr>
                    </a:p>
                    <a:p>
                      <a:r>
                        <a:rPr lang="cs-CZ" sz="1800" dirty="0">
                          <a:solidFill>
                            <a:schemeClr val="bg1"/>
                          </a:solidFill>
                          <a:latin typeface="Arial" panose="020B0604020202020204" pitchFamily="34" charset="0"/>
                          <a:cs typeface="Arial" panose="020B0604020202020204" pitchFamily="34" charset="0"/>
                        </a:rPr>
                        <a:t>ESRS E3 </a:t>
                      </a:r>
                      <a:r>
                        <a:rPr lang="cs-CZ" sz="1800" dirty="0" err="1">
                          <a:solidFill>
                            <a:schemeClr val="bg1"/>
                          </a:solidFill>
                          <a:latin typeface="Arial" panose="020B0604020202020204" pitchFamily="34" charset="0"/>
                          <a:cs typeface="Arial" panose="020B0604020202020204" pitchFamily="34" charset="0"/>
                        </a:rPr>
                        <a:t>Water</a:t>
                      </a:r>
                      <a:r>
                        <a:rPr lang="cs-CZ" sz="1800" dirty="0">
                          <a:solidFill>
                            <a:schemeClr val="bg1"/>
                          </a:solidFill>
                          <a:latin typeface="Arial" panose="020B0604020202020204" pitchFamily="34" charset="0"/>
                          <a:cs typeface="Arial" panose="020B0604020202020204" pitchFamily="34" charset="0"/>
                        </a:rPr>
                        <a:t> and </a:t>
                      </a:r>
                      <a:r>
                        <a:rPr lang="cs-CZ" sz="1800" dirty="0" err="1">
                          <a:solidFill>
                            <a:schemeClr val="bg1"/>
                          </a:solidFill>
                          <a:latin typeface="Arial" panose="020B0604020202020204" pitchFamily="34" charset="0"/>
                          <a:cs typeface="Arial" panose="020B0604020202020204" pitchFamily="34" charset="0"/>
                        </a:rPr>
                        <a:t>marine</a:t>
                      </a:r>
                      <a:r>
                        <a:rPr lang="cs-CZ" sz="1800" dirty="0">
                          <a:solidFill>
                            <a:schemeClr val="bg1"/>
                          </a:solidFill>
                          <a:latin typeface="Arial" panose="020B0604020202020204" pitchFamily="34" charset="0"/>
                          <a:cs typeface="Arial" panose="020B0604020202020204" pitchFamily="34" charset="0"/>
                        </a:rPr>
                        <a:t> </a:t>
                      </a:r>
                      <a:r>
                        <a:rPr lang="cs-CZ" sz="1800" dirty="0" err="1">
                          <a:solidFill>
                            <a:schemeClr val="bg1"/>
                          </a:solidFill>
                          <a:latin typeface="Arial" panose="020B0604020202020204" pitchFamily="34" charset="0"/>
                          <a:cs typeface="Arial" panose="020B0604020202020204" pitchFamily="34" charset="0"/>
                        </a:rPr>
                        <a:t>resources</a:t>
                      </a:r>
                      <a:endParaRPr lang="cs-CZ" sz="1800" dirty="0">
                        <a:solidFill>
                          <a:schemeClr val="bg1"/>
                        </a:solidFill>
                        <a:latin typeface="Arial" panose="020B0604020202020204" pitchFamily="34" charset="0"/>
                        <a:cs typeface="Arial" panose="020B0604020202020204" pitchFamily="34" charset="0"/>
                      </a:endParaRPr>
                    </a:p>
                    <a:p>
                      <a:r>
                        <a:rPr lang="cs-CZ" sz="1800" dirty="0">
                          <a:solidFill>
                            <a:schemeClr val="bg1"/>
                          </a:solidFill>
                          <a:latin typeface="Arial" panose="020B0604020202020204" pitchFamily="34" charset="0"/>
                          <a:cs typeface="Arial" panose="020B0604020202020204" pitchFamily="34" charset="0"/>
                        </a:rPr>
                        <a:t>ESRS E4 Biodiversity and </a:t>
                      </a:r>
                      <a:r>
                        <a:rPr lang="cs-CZ" sz="1800" dirty="0" err="1">
                          <a:solidFill>
                            <a:schemeClr val="bg1"/>
                          </a:solidFill>
                          <a:latin typeface="Arial" panose="020B0604020202020204" pitchFamily="34" charset="0"/>
                          <a:cs typeface="Arial" panose="020B0604020202020204" pitchFamily="34" charset="0"/>
                        </a:rPr>
                        <a:t>ecosystems</a:t>
                      </a:r>
                      <a:endParaRPr lang="cs-CZ" sz="1800" dirty="0">
                        <a:solidFill>
                          <a:schemeClr val="bg1"/>
                        </a:solidFill>
                        <a:latin typeface="Arial" panose="020B0604020202020204" pitchFamily="34" charset="0"/>
                        <a:cs typeface="Arial" panose="020B0604020202020204" pitchFamily="34" charset="0"/>
                      </a:endParaRPr>
                    </a:p>
                    <a:p>
                      <a:r>
                        <a:rPr lang="cs-CZ" sz="1800" dirty="0">
                          <a:solidFill>
                            <a:schemeClr val="bg1"/>
                          </a:solidFill>
                          <a:latin typeface="Arial" panose="020B0604020202020204" pitchFamily="34" charset="0"/>
                          <a:cs typeface="Arial" panose="020B0604020202020204" pitchFamily="34" charset="0"/>
                        </a:rPr>
                        <a:t>ESRS E5 </a:t>
                      </a:r>
                      <a:r>
                        <a:rPr lang="cs-CZ" sz="1800" dirty="0" err="1">
                          <a:solidFill>
                            <a:schemeClr val="bg1"/>
                          </a:solidFill>
                          <a:latin typeface="Arial" panose="020B0604020202020204" pitchFamily="34" charset="0"/>
                          <a:cs typeface="Arial" panose="020B0604020202020204" pitchFamily="34" charset="0"/>
                        </a:rPr>
                        <a:t>Resource</a:t>
                      </a:r>
                      <a:r>
                        <a:rPr lang="cs-CZ" sz="1800" dirty="0">
                          <a:solidFill>
                            <a:schemeClr val="bg1"/>
                          </a:solidFill>
                          <a:latin typeface="Arial" panose="020B0604020202020204" pitchFamily="34" charset="0"/>
                          <a:cs typeface="Arial" panose="020B0604020202020204" pitchFamily="34" charset="0"/>
                        </a:rPr>
                        <a:t> use and </a:t>
                      </a:r>
                      <a:r>
                        <a:rPr lang="cs-CZ" sz="1800" dirty="0" err="1">
                          <a:solidFill>
                            <a:schemeClr val="bg1"/>
                          </a:solidFill>
                          <a:latin typeface="Arial" panose="020B0604020202020204" pitchFamily="34" charset="0"/>
                          <a:cs typeface="Arial" panose="020B0604020202020204" pitchFamily="34" charset="0"/>
                        </a:rPr>
                        <a:t>circular</a:t>
                      </a:r>
                      <a:r>
                        <a:rPr lang="cs-CZ" sz="1800" dirty="0">
                          <a:solidFill>
                            <a:schemeClr val="bg1"/>
                          </a:solidFill>
                          <a:latin typeface="Arial" panose="020B0604020202020204" pitchFamily="34" charset="0"/>
                          <a:cs typeface="Arial" panose="020B0604020202020204" pitchFamily="34" charset="0"/>
                        </a:rPr>
                        <a:t> </a:t>
                      </a:r>
                      <a:r>
                        <a:rPr lang="cs-CZ" sz="1800" dirty="0" err="1">
                          <a:solidFill>
                            <a:schemeClr val="bg1"/>
                          </a:solidFill>
                          <a:latin typeface="Arial" panose="020B0604020202020204" pitchFamily="34" charset="0"/>
                          <a:cs typeface="Arial" panose="020B0604020202020204" pitchFamily="34" charset="0"/>
                        </a:rPr>
                        <a:t>economy</a:t>
                      </a:r>
                      <a:endParaRPr lang="cs-CZ" sz="1800"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r>
                        <a:rPr lang="en-US" sz="1800" dirty="0">
                          <a:solidFill>
                            <a:schemeClr val="bg1"/>
                          </a:solidFill>
                          <a:latin typeface="Arial" panose="020B0604020202020204" pitchFamily="34" charset="0"/>
                          <a:cs typeface="Arial" panose="020B0604020202020204" pitchFamily="34" charset="0"/>
                        </a:rPr>
                        <a:t>ESRS S1 Own workforce</a:t>
                      </a:r>
                    </a:p>
                    <a:p>
                      <a:r>
                        <a:rPr lang="en-US" sz="1800" dirty="0">
                          <a:solidFill>
                            <a:schemeClr val="bg1"/>
                          </a:solidFill>
                          <a:latin typeface="Arial" panose="020B0604020202020204" pitchFamily="34" charset="0"/>
                          <a:cs typeface="Arial" panose="020B0604020202020204" pitchFamily="34" charset="0"/>
                        </a:rPr>
                        <a:t>ESRS S2 Workers in the value chain</a:t>
                      </a:r>
                    </a:p>
                    <a:p>
                      <a:r>
                        <a:rPr lang="en-US" sz="1800" dirty="0">
                          <a:solidFill>
                            <a:schemeClr val="bg1"/>
                          </a:solidFill>
                          <a:latin typeface="Arial" panose="020B0604020202020204" pitchFamily="34" charset="0"/>
                          <a:cs typeface="Arial" panose="020B0604020202020204" pitchFamily="34" charset="0"/>
                        </a:rPr>
                        <a:t>ESRS S3 Affected communities</a:t>
                      </a:r>
                    </a:p>
                    <a:p>
                      <a:r>
                        <a:rPr lang="en-US" sz="1800" dirty="0">
                          <a:solidFill>
                            <a:schemeClr val="bg1"/>
                          </a:solidFill>
                          <a:latin typeface="Arial" panose="020B0604020202020204" pitchFamily="34" charset="0"/>
                          <a:cs typeface="Arial" panose="020B0604020202020204" pitchFamily="34" charset="0"/>
                        </a:rPr>
                        <a:t>ESRS S4 Consumers and end-users</a:t>
                      </a:r>
                    </a:p>
                    <a:p>
                      <a:endParaRPr lang="cs-CZ" sz="1800"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latin typeface="Arial"/>
                        </a:rPr>
                        <a:t>ESRS G1 Business conduct</a:t>
                      </a:r>
                      <a:endParaRPr lang="en-GB" sz="1800" dirty="0">
                        <a:solidFill>
                          <a:schemeClr val="bg1"/>
                        </a:solidFill>
                        <a:latin typeface="Arial"/>
                      </a:endParaRPr>
                    </a:p>
                    <a:p>
                      <a:endParaRPr lang="cs-CZ" sz="1800" dirty="0">
                        <a:solidFill>
                          <a:schemeClr val="bg1"/>
                        </a:solidFill>
                        <a:latin typeface="Arial" panose="020B0604020202020204" pitchFamily="34" charset="0"/>
                        <a:cs typeface="Arial" panose="020B0604020202020204" pitchFamily="34" charset="0"/>
                      </a:endParaRPr>
                    </a:p>
                  </a:txBody>
                  <a:tcPr>
                    <a:solidFill>
                      <a:srgbClr val="00457C"/>
                    </a:solidFill>
                  </a:tcPr>
                </a:tc>
                <a:extLst>
                  <a:ext uri="{0D108BD9-81ED-4DB2-BD59-A6C34878D82A}">
                    <a16:rowId xmlns:a16="http://schemas.microsoft.com/office/drawing/2014/main" val="1572488375"/>
                  </a:ext>
                </a:extLst>
              </a:tr>
              <a:tr h="358184">
                <a:tc gridSpan="3">
                  <a:txBody>
                    <a:bodyPr/>
                    <a:lstStyle/>
                    <a:p>
                      <a:pPr marL="0" indent="0" algn="ctr">
                        <a:buFont typeface="Arial" panose="020B0604020202020204" pitchFamily="34" charset="0"/>
                        <a:buNone/>
                      </a:pPr>
                      <a:r>
                        <a:rPr lang="en-US" sz="1800" b="1" dirty="0">
                          <a:solidFill>
                            <a:schemeClr val="bg1"/>
                          </a:solidFill>
                          <a:latin typeface="Arial" panose="020B0604020202020204" pitchFamily="34" charset="0"/>
                          <a:cs typeface="Arial" panose="020B0604020202020204" pitchFamily="34" charset="0"/>
                        </a:rPr>
                        <a:t>Examples of reported data:</a:t>
                      </a:r>
                    </a:p>
                  </a:txBody>
                  <a:tcPr>
                    <a:solidFill>
                      <a:srgbClr val="A21F4B"/>
                    </a:solidFill>
                  </a:tcPr>
                </a:tc>
                <a:tc hMerge="1">
                  <a:txBody>
                    <a:bodyPr/>
                    <a:lstStyle/>
                    <a:p>
                      <a:pPr marL="285750" indent="-285750">
                        <a:buFont typeface="Arial" panose="020B0604020202020204" pitchFamily="34" charset="0"/>
                        <a:buChar char="•"/>
                      </a:pPr>
                      <a:endParaRPr lang="cs-CZ" sz="1800" dirty="0">
                        <a:latin typeface="Arial" panose="020B0604020202020204" pitchFamily="34" charset="0"/>
                        <a:cs typeface="Arial" panose="020B0604020202020204" pitchFamily="34" charset="0"/>
                      </a:endParaRPr>
                    </a:p>
                  </a:txBody>
                  <a:tcPr>
                    <a:solidFill>
                      <a:schemeClr val="bg1">
                        <a:lumMod val="85000"/>
                      </a:schemeClr>
                    </a:solidFill>
                  </a:tcPr>
                </a:tc>
                <a:tc hMerge="1">
                  <a:txBody>
                    <a:bodyPr/>
                    <a:lstStyle/>
                    <a:p>
                      <a:endParaRPr lang="cs-CZ" sz="1800" dirty="0">
                        <a:latin typeface="Arial" panose="020B0604020202020204" pitchFamily="34" charset="0"/>
                        <a:cs typeface="Arial" panose="020B0604020202020204" pitchFamily="34" charset="0"/>
                      </a:endParaRPr>
                    </a:p>
                  </a:txBody>
                  <a:tcPr>
                    <a:solidFill>
                      <a:schemeClr val="bg1">
                        <a:lumMod val="85000"/>
                      </a:schemeClr>
                    </a:solidFill>
                  </a:tcPr>
                </a:tc>
                <a:extLst>
                  <a:ext uri="{0D108BD9-81ED-4DB2-BD59-A6C34878D82A}">
                    <a16:rowId xmlns:a16="http://schemas.microsoft.com/office/drawing/2014/main" val="1459450556"/>
                  </a:ext>
                </a:extLst>
              </a:tr>
              <a:tr h="5691832">
                <a:tc>
                  <a:txBody>
                    <a:bodyPr/>
                    <a:lstStyle/>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Emissions Scope 1, Scope 2, Scope 3 in </a:t>
                      </a:r>
                      <a:r>
                        <a:rPr lang="en-US" sz="1800" dirty="0" err="1">
                          <a:latin typeface="Arial" panose="020B0604020202020204" pitchFamily="34" charset="0"/>
                          <a:cs typeface="Arial" panose="020B0604020202020204" pitchFamily="34" charset="0"/>
                        </a:rPr>
                        <a:t>mT</a:t>
                      </a:r>
                      <a:r>
                        <a:rPr lang="en-US" sz="1800" dirty="0">
                          <a:latin typeface="Arial" panose="020B0604020202020204" pitchFamily="34" charset="0"/>
                          <a:cs typeface="Arial" panose="020B0604020202020204" pitchFamily="34" charset="0"/>
                        </a:rPr>
                        <a:t> CO2equivalent</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Energy intensity</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Water consumption in m3</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Emissions to water</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Reused and recycled water</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Water consumption in water-stressed areas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Waste produced</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Total emissions to water: priority substances, nitrates, phosphates, pesticides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Emissions of inorganic pollutants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Microplastics produced</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Total amount of waste generated (</a:t>
                      </a:r>
                      <a:r>
                        <a:rPr lang="en-US" sz="1800" dirty="0" err="1">
                          <a:latin typeface="Arial" panose="020B0604020202020204" pitchFamily="34" charset="0"/>
                          <a:cs typeface="Arial" panose="020B0604020202020204" pitchFamily="34" charset="0"/>
                        </a:rPr>
                        <a:t>tonnes</a:t>
                      </a:r>
                      <a:r>
                        <a:rPr lang="en-US" sz="18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Hazardous waste and radioactive waste</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Total of m3 of restored areas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The number of sites owned, leased or managed in or near protected areas or key biodiversity rich areas</a:t>
                      </a:r>
                    </a:p>
                  </a:txBody>
                  <a:tcPr>
                    <a:solidFill>
                      <a:schemeClr val="bg1">
                        <a:lumMod val="85000"/>
                      </a:schemeClr>
                    </a:solidFill>
                  </a:tcPr>
                </a:tc>
                <a:tc>
                  <a:txBody>
                    <a:bodyPr/>
                    <a:lstStyle/>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 of own workforce below the fair wage</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Full-time/part-time employees and breakdown by gender</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Violations of UN Global Compact principles and OECD guidelines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 od employees with disabilities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 of employees participating in regular performance and work development revies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Number of incidents of discrimination and harassment</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Average number of training per person for employees</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Gender pay gap</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Board gender diversity</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Turnover rate of own workforce in the accounting period</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Exposure to controversial weapons</a:t>
                      </a:r>
                    </a:p>
                    <a:p>
                      <a:pPr marL="285750" indent="-285750">
                        <a:buFont typeface="Arial" panose="020B0604020202020204" pitchFamily="34" charset="0"/>
                        <a:buChar char="•"/>
                      </a:pPr>
                      <a:endParaRPr lang="cs-CZ" sz="1800" dirty="0">
                        <a:latin typeface="Arial" panose="020B0604020202020204" pitchFamily="34" charset="0"/>
                        <a:cs typeface="Arial" panose="020B0604020202020204" pitchFamily="34" charset="0"/>
                      </a:endParaRPr>
                    </a:p>
                  </a:txBody>
                  <a:tcPr>
                    <a:solidFill>
                      <a:schemeClr val="bg1">
                        <a:lumMod val="85000"/>
                      </a:schemeClr>
                    </a:solidFill>
                  </a:tcPr>
                </a:tc>
                <a:tc>
                  <a:txBody>
                    <a:bodyPr/>
                    <a:lstStyle/>
                    <a:p>
                      <a:pPr marL="285750" indent="-285750">
                        <a:buFont typeface="Arial" panose="020B0604020202020204" pitchFamily="34" charset="0"/>
                        <a:buChar char="•"/>
                      </a:pPr>
                      <a:r>
                        <a:rPr lang="en-GB" sz="1800" dirty="0">
                          <a:latin typeface="Arial" panose="020B0604020202020204" pitchFamily="34" charset="0"/>
                          <a:cs typeface="Arial" panose="020B0604020202020204" pitchFamily="34" charset="0"/>
                        </a:rPr>
                        <a:t>Total number and nature of confirmed incidents of corruption or bribery</a:t>
                      </a:r>
                    </a:p>
                    <a:p>
                      <a:pPr marL="285750" indent="-285750">
                        <a:buFont typeface="Arial" panose="020B0604020202020204" pitchFamily="34" charset="0"/>
                        <a:buChar char="•"/>
                      </a:pPr>
                      <a:r>
                        <a:rPr lang="en-GB" sz="1800" dirty="0">
                          <a:latin typeface="Arial" panose="020B0604020202020204" pitchFamily="34" charset="0"/>
                          <a:cs typeface="Arial" panose="020B0604020202020204" pitchFamily="34" charset="0"/>
                        </a:rPr>
                        <a:t>Total amount of fines for violation of anti-corruption and anti-bribery laws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latin typeface="Arial" panose="020B0604020202020204" pitchFamily="34" charset="0"/>
                          <a:cs typeface="Arial" panose="020B0604020202020204" pitchFamily="34" charset="0"/>
                        </a:rPr>
                        <a:t>The amount of fines for validation of anti-corruption and anti-bribery laws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latin typeface="Arial" panose="020B0604020202020204" pitchFamily="34" charset="0"/>
                          <a:cs typeface="Arial" panose="020B0604020202020204" pitchFamily="34" charset="0"/>
                        </a:rPr>
                        <a:t>The total monetary value of financial or in-kind political contributions made directly and indirectly by the undertaking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latin typeface="Arial" panose="020B0604020202020204" pitchFamily="34" charset="0"/>
                          <a:cs typeface="Arial" panose="020B0604020202020204" pitchFamily="34" charset="0"/>
                        </a:rPr>
                        <a:t>The number of incidents in which own workers were dismissed or disciplined for corruption or bribery-related incidents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latin typeface="Arial" panose="020B0604020202020204" pitchFamily="34" charset="0"/>
                          <a:cs typeface="Arial" panose="020B0604020202020204" pitchFamily="34" charset="0"/>
                        </a:rPr>
                        <a:t>The average time it takes the undertaking to pay an invoice from the date when the contractual or statutory term of payment starts to be calculated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latin typeface="Arial" panose="020B0604020202020204" pitchFamily="34" charset="0"/>
                          <a:cs typeface="Arial" panose="020B0604020202020204" pitchFamily="34" charset="0"/>
                        </a:rPr>
                        <a:t>The number of legal proceedings  (currently outstanding) during the reporting period for late payments</a:t>
                      </a:r>
                      <a:endParaRPr lang="cs-CZ" sz="1800" dirty="0">
                        <a:latin typeface="Arial" panose="020B0604020202020204" pitchFamily="34" charset="0"/>
                        <a:cs typeface="Arial" panose="020B0604020202020204" pitchFamily="34" charset="0"/>
                      </a:endParaRPr>
                    </a:p>
                  </a:txBody>
                  <a:tcPr>
                    <a:solidFill>
                      <a:schemeClr val="bg1">
                        <a:lumMod val="85000"/>
                      </a:schemeClr>
                    </a:solidFill>
                  </a:tcPr>
                </a:tc>
                <a:extLst>
                  <a:ext uri="{0D108BD9-81ED-4DB2-BD59-A6C34878D82A}">
                    <a16:rowId xmlns:a16="http://schemas.microsoft.com/office/drawing/2014/main" val="1122237501"/>
                  </a:ext>
                </a:extLst>
              </a:tr>
            </a:tbl>
          </a:graphicData>
        </a:graphic>
      </p:graphicFrame>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
        <p:nvSpPr>
          <p:cNvPr id="15" name="Rectangle 14">
            <a:extLst>
              <a:ext uri="{FF2B5EF4-FFF2-40B4-BE49-F238E27FC236}">
                <a16:creationId xmlns:a16="http://schemas.microsoft.com/office/drawing/2014/main" id="{6FAA253B-DC0E-FBC0-7B4A-342A793AC660}"/>
              </a:ext>
            </a:extLst>
          </p:cNvPr>
          <p:cNvSpPr/>
          <p:nvPr/>
        </p:nvSpPr>
        <p:spPr>
          <a:xfrm>
            <a:off x="14935967" y="1555247"/>
            <a:ext cx="3352033" cy="2095262"/>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sz="4000" b="1" dirty="0">
              <a:solidFill>
                <a:schemeClr val="tx1"/>
              </a:solidFill>
              <a:latin typeface="Arial" panose="020B0604020202020204" pitchFamily="34" charset="0"/>
              <a:cs typeface="Arial" panose="020B0604020202020204" pitchFamily="34" charset="0"/>
            </a:endParaRPr>
          </a:p>
          <a:p>
            <a:r>
              <a:rPr lang="en-GB" sz="4000" b="1" dirty="0">
                <a:solidFill>
                  <a:schemeClr val="tx1"/>
                </a:solidFill>
                <a:latin typeface="Arial" panose="020B0604020202020204" pitchFamily="34" charset="0"/>
                <a:cs typeface="Arial" panose="020B0604020202020204" pitchFamily="34" charset="0"/>
              </a:rPr>
              <a:t>1.</a:t>
            </a:r>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cs-CZ" b="1" dirty="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B2ADEA6B-9E87-040B-4601-4E21350C2A35}"/>
              </a:ext>
            </a:extLst>
          </p:cNvPr>
          <p:cNvSpPr/>
          <p:nvPr/>
        </p:nvSpPr>
        <p:spPr>
          <a:xfrm>
            <a:off x="15685599" y="1790701"/>
            <a:ext cx="2602402" cy="1828799"/>
          </a:xfrm>
          <a:prstGeom prst="rect">
            <a:avLst/>
          </a:prstGeom>
          <a:solidFill>
            <a:srgbClr val="A21F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GB" sz="1600" b="1" dirty="0">
                <a:solidFill>
                  <a:schemeClr val="bg1"/>
                </a:solidFill>
                <a:latin typeface="Arial"/>
              </a:rPr>
              <a:t>Governance (GOV): </a:t>
            </a:r>
            <a:r>
              <a:rPr lang="en-GB" sz="1600" dirty="0">
                <a:solidFill>
                  <a:schemeClr val="bg1"/>
                </a:solidFill>
                <a:latin typeface="Arial"/>
              </a:rPr>
              <a:t>the governance processes, controls and procedures used to monitor and impacts, risks and opportunities</a:t>
            </a:r>
          </a:p>
        </p:txBody>
      </p:sp>
      <p:sp>
        <p:nvSpPr>
          <p:cNvPr id="21" name="Rectangle 20">
            <a:extLst>
              <a:ext uri="{FF2B5EF4-FFF2-40B4-BE49-F238E27FC236}">
                <a16:creationId xmlns:a16="http://schemas.microsoft.com/office/drawing/2014/main" id="{EDF5C9A8-683C-6205-E91C-BC6EC59581E1}"/>
              </a:ext>
            </a:extLst>
          </p:cNvPr>
          <p:cNvSpPr/>
          <p:nvPr/>
        </p:nvSpPr>
        <p:spPr>
          <a:xfrm>
            <a:off x="14928709" y="3701476"/>
            <a:ext cx="3352033" cy="2095262"/>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sz="4000" b="1" dirty="0">
              <a:solidFill>
                <a:schemeClr val="tx1"/>
              </a:solidFill>
              <a:latin typeface="Arial" panose="020B0604020202020204" pitchFamily="34" charset="0"/>
              <a:cs typeface="Arial" panose="020B0604020202020204" pitchFamily="34" charset="0"/>
            </a:endParaRPr>
          </a:p>
          <a:p>
            <a:r>
              <a:rPr lang="en-GB" sz="4000" b="1" dirty="0">
                <a:solidFill>
                  <a:schemeClr val="tx1"/>
                </a:solidFill>
                <a:latin typeface="Arial" panose="020B0604020202020204" pitchFamily="34" charset="0"/>
                <a:cs typeface="Arial" panose="020B0604020202020204" pitchFamily="34" charset="0"/>
              </a:rPr>
              <a:t>2.</a:t>
            </a:r>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cs-CZ" b="1" dirty="0">
              <a:solidFill>
                <a:schemeClr val="tx1"/>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33346604-2EFC-3145-4AC0-07BF6E71DB90}"/>
              </a:ext>
            </a:extLst>
          </p:cNvPr>
          <p:cNvSpPr/>
          <p:nvPr/>
        </p:nvSpPr>
        <p:spPr>
          <a:xfrm>
            <a:off x="15678341" y="3936930"/>
            <a:ext cx="2602402" cy="1828799"/>
          </a:xfrm>
          <a:prstGeom prst="rect">
            <a:avLst/>
          </a:prstGeom>
          <a:solidFill>
            <a:srgbClr val="A21F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600" b="1" dirty="0">
                <a:solidFill>
                  <a:schemeClr val="bg1"/>
                </a:solidFill>
                <a:latin typeface="Arial"/>
              </a:rPr>
              <a:t>Strategy (SBM): </a:t>
            </a:r>
            <a:r>
              <a:rPr lang="en-GB" sz="1600" dirty="0">
                <a:solidFill>
                  <a:schemeClr val="bg1"/>
                </a:solidFill>
                <a:latin typeface="Arial"/>
              </a:rPr>
              <a:t>how the undertaking’s strategy and business model(s) interact with its material impacts, risks and opportunities, including strategy for addressing them</a:t>
            </a:r>
          </a:p>
        </p:txBody>
      </p:sp>
      <p:sp>
        <p:nvSpPr>
          <p:cNvPr id="23" name="Rectangle 22">
            <a:extLst>
              <a:ext uri="{FF2B5EF4-FFF2-40B4-BE49-F238E27FC236}">
                <a16:creationId xmlns:a16="http://schemas.microsoft.com/office/drawing/2014/main" id="{88480A47-A0EF-6F0C-8561-ACB7AED00FE4}"/>
              </a:ext>
            </a:extLst>
          </p:cNvPr>
          <p:cNvSpPr/>
          <p:nvPr/>
        </p:nvSpPr>
        <p:spPr>
          <a:xfrm>
            <a:off x="14935967" y="5847705"/>
            <a:ext cx="3352033" cy="2304494"/>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sz="4000" b="1" dirty="0">
              <a:solidFill>
                <a:schemeClr val="tx1"/>
              </a:solidFill>
              <a:latin typeface="Arial" panose="020B0604020202020204" pitchFamily="34" charset="0"/>
              <a:cs typeface="Arial" panose="020B0604020202020204" pitchFamily="34" charset="0"/>
            </a:endParaRPr>
          </a:p>
          <a:p>
            <a:r>
              <a:rPr lang="en-GB" sz="4000" b="1" dirty="0">
                <a:solidFill>
                  <a:schemeClr val="tx1"/>
                </a:solidFill>
                <a:latin typeface="Arial" panose="020B0604020202020204" pitchFamily="34" charset="0"/>
                <a:cs typeface="Arial" panose="020B0604020202020204" pitchFamily="34" charset="0"/>
              </a:rPr>
              <a:t>3.</a:t>
            </a:r>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cs-CZ" b="1" dirty="0">
              <a:solidFill>
                <a:schemeClr val="tx1"/>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039542C6-6199-0FF1-4EE5-C3910597CD06}"/>
              </a:ext>
            </a:extLst>
          </p:cNvPr>
          <p:cNvSpPr/>
          <p:nvPr/>
        </p:nvSpPr>
        <p:spPr>
          <a:xfrm>
            <a:off x="15685599" y="5878715"/>
            <a:ext cx="2602402" cy="2228470"/>
          </a:xfrm>
          <a:prstGeom prst="rect">
            <a:avLst/>
          </a:prstGeom>
          <a:solidFill>
            <a:srgbClr val="A21F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US" sz="1600" b="1" dirty="0">
                <a:solidFill>
                  <a:schemeClr val="bg1"/>
                </a:solidFill>
                <a:latin typeface="Arial"/>
              </a:rPr>
              <a:t>Impacts, risks and opportunity management (IRO): </a:t>
            </a:r>
            <a:r>
              <a:rPr lang="en-US" sz="1600" dirty="0">
                <a:solidFill>
                  <a:schemeClr val="bg1"/>
                </a:solidFill>
                <a:latin typeface="Arial"/>
              </a:rPr>
              <a:t>the process(es) by which impacts, risks and opportunities are identified, assessed and managed through policies and actions</a:t>
            </a:r>
          </a:p>
        </p:txBody>
      </p:sp>
      <p:sp>
        <p:nvSpPr>
          <p:cNvPr id="25" name="Rectangle 24">
            <a:extLst>
              <a:ext uri="{FF2B5EF4-FFF2-40B4-BE49-F238E27FC236}">
                <a16:creationId xmlns:a16="http://schemas.microsoft.com/office/drawing/2014/main" id="{394A17AF-A3D6-A753-9288-530DC1933939}"/>
              </a:ext>
            </a:extLst>
          </p:cNvPr>
          <p:cNvSpPr/>
          <p:nvPr/>
        </p:nvSpPr>
        <p:spPr>
          <a:xfrm>
            <a:off x="14946853" y="8221308"/>
            <a:ext cx="3352033" cy="2065692"/>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sz="4000" b="1" dirty="0">
              <a:solidFill>
                <a:schemeClr val="tx1"/>
              </a:solidFill>
              <a:latin typeface="Arial" panose="020B0604020202020204" pitchFamily="34" charset="0"/>
              <a:cs typeface="Arial" panose="020B0604020202020204" pitchFamily="34" charset="0"/>
            </a:endParaRPr>
          </a:p>
          <a:p>
            <a:r>
              <a:rPr lang="en-GB" sz="4000" b="1" dirty="0">
                <a:solidFill>
                  <a:schemeClr val="tx1"/>
                </a:solidFill>
                <a:latin typeface="Arial" panose="020B0604020202020204" pitchFamily="34" charset="0"/>
                <a:cs typeface="Arial" panose="020B0604020202020204" pitchFamily="34" charset="0"/>
              </a:rPr>
              <a:t>4.</a:t>
            </a:r>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en-GB" b="1" dirty="0">
              <a:solidFill>
                <a:schemeClr val="tx1"/>
              </a:solidFill>
              <a:latin typeface="Arial" panose="020B0604020202020204" pitchFamily="34" charset="0"/>
              <a:cs typeface="Arial" panose="020B0604020202020204" pitchFamily="34" charset="0"/>
            </a:endParaRPr>
          </a:p>
          <a:p>
            <a:endParaRPr lang="cs-CZ" b="1" dirty="0">
              <a:solidFill>
                <a:schemeClr val="tx1"/>
              </a:solidFill>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A51CE5A3-9FF4-DCA5-4845-F3E933F6B05C}"/>
              </a:ext>
            </a:extLst>
          </p:cNvPr>
          <p:cNvSpPr/>
          <p:nvPr/>
        </p:nvSpPr>
        <p:spPr>
          <a:xfrm>
            <a:off x="15709490" y="8299825"/>
            <a:ext cx="2602402" cy="1828799"/>
          </a:xfrm>
          <a:prstGeom prst="rect">
            <a:avLst/>
          </a:prstGeom>
          <a:solidFill>
            <a:srgbClr val="A21F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en-GB" sz="1600" b="1" dirty="0">
                <a:solidFill>
                  <a:schemeClr val="bg1"/>
                </a:solidFill>
                <a:latin typeface="Arial"/>
              </a:rPr>
              <a:t>Governance (GOV): </a:t>
            </a:r>
            <a:r>
              <a:rPr lang="en-GB" sz="1600" dirty="0">
                <a:solidFill>
                  <a:schemeClr val="bg1"/>
                </a:solidFill>
                <a:latin typeface="Arial"/>
              </a:rPr>
              <a:t>the governance processes, controls and procedures used to monitor and</a:t>
            </a:r>
            <a:r>
              <a:rPr lang="cs-CZ" sz="1600" dirty="0">
                <a:solidFill>
                  <a:schemeClr val="bg1"/>
                </a:solidFill>
                <a:latin typeface="Arial"/>
              </a:rPr>
              <a:t> </a:t>
            </a:r>
            <a:r>
              <a:rPr lang="cs-CZ" sz="1600" dirty="0" err="1">
                <a:solidFill>
                  <a:schemeClr val="bg1"/>
                </a:solidFill>
                <a:latin typeface="Arial"/>
              </a:rPr>
              <a:t>manage</a:t>
            </a:r>
            <a:r>
              <a:rPr lang="en-GB" sz="1600" dirty="0">
                <a:solidFill>
                  <a:schemeClr val="bg1"/>
                </a:solidFill>
                <a:latin typeface="Arial"/>
              </a:rPr>
              <a:t> impacts, risks and opportunities</a:t>
            </a:r>
          </a:p>
        </p:txBody>
      </p:sp>
    </p:spTree>
    <p:extLst>
      <p:ext uri="{BB962C8B-B14F-4D97-AF65-F5344CB8AC3E}">
        <p14:creationId xmlns:p14="http://schemas.microsoft.com/office/powerpoint/2010/main" val="873741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6C6F4B4-90BF-555C-AB64-BB7C123422B0}"/>
              </a:ext>
            </a:extLst>
          </p:cNvPr>
          <p:cNvSpPr/>
          <p:nvPr/>
        </p:nvSpPr>
        <p:spPr>
          <a:xfrm>
            <a:off x="905539" y="4229101"/>
            <a:ext cx="16353762" cy="501018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Box 2"/>
          <p:cNvSpPr txBox="1"/>
          <p:nvPr/>
        </p:nvSpPr>
        <p:spPr>
          <a:xfrm>
            <a:off x="1202429" y="1307597"/>
            <a:ext cx="6475596" cy="1080360"/>
          </a:xfrm>
          <a:prstGeom prst="rect">
            <a:avLst/>
          </a:prstGeom>
        </p:spPr>
        <p:txBody>
          <a:bodyPr lIns="0" tIns="0" rIns="0" bIns="0" rtlCol="0" anchor="t">
            <a:spAutoFit/>
          </a:bodyPr>
          <a:lstStyle/>
          <a:p>
            <a:pPr algn="l">
              <a:lnSpc>
                <a:spcPts val="8939"/>
              </a:lnSpc>
            </a:pPr>
            <a:r>
              <a:rPr lang="en-GB" sz="6385" dirty="0">
                <a:solidFill>
                  <a:srgbClr val="000000"/>
                </a:solidFill>
                <a:latin typeface="Arial Bold"/>
              </a:rPr>
              <a:t>EU Taxonomy</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3014189"/>
            <a:ext cx="15323471" cy="2056397"/>
          </a:xfrm>
          <a:prstGeom prst="rect">
            <a:avLst/>
          </a:prstGeom>
        </p:spPr>
        <p:txBody>
          <a:bodyPr wrap="square" lIns="0" tIns="0" rIns="0" bIns="0" rtlCol="0" anchor="t">
            <a:spAutoFit/>
          </a:bodyPr>
          <a:lstStyle/>
          <a:p>
            <a:pPr algn="l">
              <a:lnSpc>
                <a:spcPts val="4062"/>
              </a:lnSpc>
            </a:pPr>
            <a:r>
              <a:rPr lang="en-US" sz="2901" dirty="0">
                <a:solidFill>
                  <a:srgbClr val="000000"/>
                </a:solidFill>
                <a:latin typeface="Arial"/>
              </a:rPr>
              <a:t>Regulation (EU) 2020/852 on the establishment of a framework to facilitate sustainable investment, and amending Regulation (EU) 2019/2088</a:t>
            </a:r>
          </a:p>
          <a:p>
            <a:pPr>
              <a:lnSpc>
                <a:spcPts val="4062"/>
              </a:lnSpc>
            </a:pPr>
            <a:endParaRPr lang="en-US" sz="2901" dirty="0">
              <a:solidFill>
                <a:srgbClr val="000000"/>
              </a:solidFill>
              <a:latin typeface="Arial"/>
            </a:endParaRPr>
          </a:p>
          <a:p>
            <a:pPr marL="457200" indent="-457200" algn="l">
              <a:lnSpc>
                <a:spcPts val="4062"/>
              </a:lnSpc>
              <a:buFont typeface="Arial" panose="020B0604020202020204" pitchFamily="34" charset="0"/>
              <a:buChar char="•"/>
            </a:pPr>
            <a:endParaRPr lang="cs-CZ"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
        <p:nvSpPr>
          <p:cNvPr id="16" name="Rectangle 15">
            <a:extLst>
              <a:ext uri="{FF2B5EF4-FFF2-40B4-BE49-F238E27FC236}">
                <a16:creationId xmlns:a16="http://schemas.microsoft.com/office/drawing/2014/main" id="{39BBC2C9-15EB-6F80-1164-6B6001B06944}"/>
              </a:ext>
            </a:extLst>
          </p:cNvPr>
          <p:cNvSpPr/>
          <p:nvPr/>
        </p:nvSpPr>
        <p:spPr>
          <a:xfrm>
            <a:off x="1202429" y="4457700"/>
            <a:ext cx="3931680" cy="2286000"/>
          </a:xfrm>
          <a:prstGeom prst="rect">
            <a:avLst/>
          </a:prstGeom>
          <a:solidFill>
            <a:srgbClr val="00457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highlight>
                  <a:srgbClr val="A21F4B"/>
                </a:highlight>
                <a:latin typeface="Arial" panose="020B0604020202020204" pitchFamily="34" charset="0"/>
                <a:cs typeface="Arial" panose="020B0604020202020204" pitchFamily="34" charset="0"/>
              </a:rPr>
              <a:t>Objectives: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Classifying sustainable activities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Common language, expressed as % alignment with EU Taxonomy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Transparency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Reorientation of capital flows</a:t>
            </a:r>
            <a:endParaRPr lang="en-GB"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F114DBE9-EAD9-85D3-F1BC-473F92885EFB}"/>
              </a:ext>
            </a:extLst>
          </p:cNvPr>
          <p:cNvSpPr/>
          <p:nvPr/>
        </p:nvSpPr>
        <p:spPr>
          <a:xfrm>
            <a:off x="5318639" y="4457700"/>
            <a:ext cx="3931680" cy="2286000"/>
          </a:xfrm>
          <a:prstGeom prst="rect">
            <a:avLst/>
          </a:prstGeom>
          <a:solidFill>
            <a:srgbClr val="00457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highlight>
                  <a:srgbClr val="A21F4B"/>
                </a:highlight>
                <a:latin typeface="Arial" panose="020B0604020202020204" pitchFamily="34" charset="0"/>
                <a:cs typeface="Arial" panose="020B0604020202020204" pitchFamily="34" charset="0"/>
              </a:rPr>
              <a:t>Who?</a:t>
            </a: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Companies already reporting under the NFRD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Financial market participant</a:t>
            </a:r>
          </a:p>
          <a:p>
            <a:r>
              <a:rPr lang="en-US" dirty="0">
                <a:latin typeface="Arial" panose="020B0604020202020204" pitchFamily="34" charset="0"/>
                <a:cs typeface="Arial" panose="020B0604020202020204" pitchFamily="34" charset="0"/>
              </a:rPr>
              <a:t>(within the EU member states)</a:t>
            </a:r>
          </a:p>
          <a:p>
            <a:r>
              <a:rPr lang="en-US" b="1" dirty="0">
                <a:highlight>
                  <a:srgbClr val="A21F4B"/>
                </a:highlight>
                <a:latin typeface="Arial" panose="020B0604020202020204" pitchFamily="34" charset="0"/>
                <a:cs typeface="Arial" panose="020B0604020202020204" pitchFamily="34" charset="0"/>
              </a:rPr>
              <a:t>When?</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 2022 for the FY 2021</a:t>
            </a:r>
          </a:p>
        </p:txBody>
      </p:sp>
      <p:sp>
        <p:nvSpPr>
          <p:cNvPr id="18" name="Rectangle 17">
            <a:extLst>
              <a:ext uri="{FF2B5EF4-FFF2-40B4-BE49-F238E27FC236}">
                <a16:creationId xmlns:a16="http://schemas.microsoft.com/office/drawing/2014/main" id="{DE6B6057-8D28-47F5-23AC-CCD36AF7D308}"/>
              </a:ext>
            </a:extLst>
          </p:cNvPr>
          <p:cNvSpPr/>
          <p:nvPr/>
        </p:nvSpPr>
        <p:spPr>
          <a:xfrm>
            <a:off x="9434848" y="4457700"/>
            <a:ext cx="7606195" cy="2286000"/>
          </a:xfrm>
          <a:prstGeom prst="rect">
            <a:avLst/>
          </a:prstGeom>
          <a:solidFill>
            <a:srgbClr val="00457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highlight>
                  <a:srgbClr val="A21F4B"/>
                </a:highlight>
                <a:latin typeface="Arial" panose="020B0604020202020204" pitchFamily="34" charset="0"/>
                <a:cs typeface="Arial" panose="020B0604020202020204" pitchFamily="34" charset="0"/>
              </a:rPr>
              <a:t>Disclosure in the sustainability report:</a:t>
            </a:r>
          </a:p>
          <a:p>
            <a:r>
              <a:rPr lang="en-GB" b="1" dirty="0">
                <a:latin typeface="Arial" panose="020B0604020202020204" pitchFamily="34" charset="0"/>
                <a:cs typeface="Arial" panose="020B0604020202020204" pitchFamily="34" charset="0"/>
              </a:rPr>
              <a:t>Non-financial undertakings report </a:t>
            </a:r>
            <a:r>
              <a:rPr lang="en-GB" dirty="0">
                <a:latin typeface="Arial" panose="020B0604020202020204" pitchFamily="34" charset="0"/>
                <a:cs typeface="Arial" panose="020B0604020202020204" pitchFamily="34" charset="0"/>
              </a:rPr>
              <a:t>share of sustainable activities</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 of turnover</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of </a:t>
            </a:r>
            <a:r>
              <a:rPr lang="en-GB" dirty="0" err="1">
                <a:latin typeface="Arial" panose="020B0604020202020204" pitchFamily="34" charset="0"/>
                <a:cs typeface="Arial" panose="020B0604020202020204" pitchFamily="34" charset="0"/>
              </a:rPr>
              <a:t>CapEx</a:t>
            </a: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of </a:t>
            </a:r>
            <a:r>
              <a:rPr lang="en-GB" dirty="0" err="1">
                <a:latin typeface="Arial" panose="020B0604020202020204" pitchFamily="34" charset="0"/>
                <a:cs typeface="Arial" panose="020B0604020202020204" pitchFamily="34" charset="0"/>
              </a:rPr>
              <a:t>OpEx</a:t>
            </a: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Financial undertakings report </a:t>
            </a:r>
            <a:r>
              <a:rPr lang="en-GB" dirty="0">
                <a:latin typeface="Arial" panose="020B0604020202020204" pitchFamily="34" charset="0"/>
                <a:cs typeface="Arial" panose="020B0604020202020204" pitchFamily="34" charset="0"/>
              </a:rPr>
              <a:t>specific KPIs defined for financial undertakings such as Green Asset Ratio</a:t>
            </a:r>
            <a:endParaRPr lang="en-US" dirty="0">
              <a:latin typeface="Arial" panose="020B0604020202020204" pitchFamily="34" charset="0"/>
              <a:cs typeface="Arial" panose="020B0604020202020204" pitchFamily="34" charset="0"/>
            </a:endParaRPr>
          </a:p>
        </p:txBody>
      </p:sp>
      <p:graphicFrame>
        <p:nvGraphicFramePr>
          <p:cNvPr id="20" name="Table 19">
            <a:extLst>
              <a:ext uri="{FF2B5EF4-FFF2-40B4-BE49-F238E27FC236}">
                <a16:creationId xmlns:a16="http://schemas.microsoft.com/office/drawing/2014/main" id="{FCA9FCC9-74E4-885F-5531-CA9E54AF2043}"/>
              </a:ext>
            </a:extLst>
          </p:cNvPr>
          <p:cNvGraphicFramePr>
            <a:graphicFrameLocks noGrp="1"/>
          </p:cNvGraphicFramePr>
          <p:nvPr>
            <p:extLst>
              <p:ext uri="{D42A27DB-BD31-4B8C-83A1-F6EECF244321}">
                <p14:modId xmlns:p14="http://schemas.microsoft.com/office/powerpoint/2010/main" val="3996934099"/>
              </p:ext>
            </p:extLst>
          </p:nvPr>
        </p:nvGraphicFramePr>
        <p:xfrm>
          <a:off x="1190422" y="6942653"/>
          <a:ext cx="15850620" cy="1995607"/>
        </p:xfrm>
        <a:graphic>
          <a:graphicData uri="http://schemas.openxmlformats.org/drawingml/2006/table">
            <a:tbl>
              <a:tblPr firstRow="1" bandRow="1">
                <a:tableStyleId>{5C22544A-7EE6-4342-B048-85BDC9FD1C3A}</a:tableStyleId>
              </a:tblPr>
              <a:tblGrid>
                <a:gridCol w="2641770">
                  <a:extLst>
                    <a:ext uri="{9D8B030D-6E8A-4147-A177-3AD203B41FA5}">
                      <a16:colId xmlns:a16="http://schemas.microsoft.com/office/drawing/2014/main" val="2057481200"/>
                    </a:ext>
                  </a:extLst>
                </a:gridCol>
                <a:gridCol w="2641770">
                  <a:extLst>
                    <a:ext uri="{9D8B030D-6E8A-4147-A177-3AD203B41FA5}">
                      <a16:colId xmlns:a16="http://schemas.microsoft.com/office/drawing/2014/main" val="533393379"/>
                    </a:ext>
                  </a:extLst>
                </a:gridCol>
                <a:gridCol w="2641770">
                  <a:extLst>
                    <a:ext uri="{9D8B030D-6E8A-4147-A177-3AD203B41FA5}">
                      <a16:colId xmlns:a16="http://schemas.microsoft.com/office/drawing/2014/main" val="2352070493"/>
                    </a:ext>
                  </a:extLst>
                </a:gridCol>
                <a:gridCol w="2641770">
                  <a:extLst>
                    <a:ext uri="{9D8B030D-6E8A-4147-A177-3AD203B41FA5}">
                      <a16:colId xmlns:a16="http://schemas.microsoft.com/office/drawing/2014/main" val="2679827643"/>
                    </a:ext>
                  </a:extLst>
                </a:gridCol>
                <a:gridCol w="2641770">
                  <a:extLst>
                    <a:ext uri="{9D8B030D-6E8A-4147-A177-3AD203B41FA5}">
                      <a16:colId xmlns:a16="http://schemas.microsoft.com/office/drawing/2014/main" val="667837122"/>
                    </a:ext>
                  </a:extLst>
                </a:gridCol>
                <a:gridCol w="2641770">
                  <a:extLst>
                    <a:ext uri="{9D8B030D-6E8A-4147-A177-3AD203B41FA5}">
                      <a16:colId xmlns:a16="http://schemas.microsoft.com/office/drawing/2014/main" val="2297341196"/>
                    </a:ext>
                  </a:extLst>
                </a:gridCol>
              </a:tblGrid>
              <a:tr h="361435">
                <a:tc gridSpan="6">
                  <a:txBody>
                    <a:bodyPr/>
                    <a:lstStyle/>
                    <a:p>
                      <a:pPr algn="l"/>
                      <a:r>
                        <a:rPr lang="en-US" dirty="0">
                          <a:solidFill>
                            <a:schemeClr val="bg1"/>
                          </a:solidFill>
                          <a:latin typeface="Arial" panose="020B0604020202020204" pitchFamily="34" charset="0"/>
                          <a:cs typeface="Arial" panose="020B0604020202020204" pitchFamily="34" charset="0"/>
                        </a:rPr>
                        <a:t>Analyzing sustainable activities within the 6 environmental objectives of EU Taxonomy:</a:t>
                      </a:r>
                    </a:p>
                  </a:txBody>
                  <a:tcPr>
                    <a:solidFill>
                      <a:srgbClr val="00457C"/>
                    </a:solidFill>
                  </a:tcPr>
                </a:tc>
                <a:tc hMerge="1">
                  <a:txBody>
                    <a:bodyPr/>
                    <a:lstStyle/>
                    <a:p>
                      <a:pPr algn="l"/>
                      <a:endParaRPr lang="en-US" dirty="0"/>
                    </a:p>
                  </a:txBody>
                  <a:tcPr>
                    <a:solidFill>
                      <a:srgbClr val="00457C"/>
                    </a:solidFill>
                  </a:tcPr>
                </a:tc>
                <a:tc hMerge="1">
                  <a:txBody>
                    <a:bodyPr/>
                    <a:lstStyle/>
                    <a:p>
                      <a:pPr algn="l"/>
                      <a:endParaRPr lang="en-US" dirty="0"/>
                    </a:p>
                  </a:txBody>
                  <a:tcPr>
                    <a:solidFill>
                      <a:srgbClr val="00457C"/>
                    </a:solidFill>
                  </a:tcPr>
                </a:tc>
                <a:tc hMerge="1">
                  <a:txBody>
                    <a:bodyPr/>
                    <a:lstStyle/>
                    <a:p>
                      <a:pPr algn="l"/>
                      <a:endParaRPr lang="en-US" dirty="0"/>
                    </a:p>
                  </a:txBody>
                  <a:tcPr>
                    <a:solidFill>
                      <a:srgbClr val="00457C"/>
                    </a:solidFill>
                  </a:tcPr>
                </a:tc>
                <a:tc hMerge="1">
                  <a:txBody>
                    <a:bodyPr/>
                    <a:lstStyle/>
                    <a:p>
                      <a:pPr algn="l"/>
                      <a:endParaRPr lang="en-US" dirty="0"/>
                    </a:p>
                  </a:txBody>
                  <a:tcPr>
                    <a:solidFill>
                      <a:srgbClr val="00457C"/>
                    </a:solidFill>
                  </a:tcPr>
                </a:tc>
                <a:tc hMerge="1">
                  <a:txBody>
                    <a:bodyPr/>
                    <a:lstStyle/>
                    <a:p>
                      <a:pPr algn="l"/>
                      <a:endParaRPr lang="en-US" dirty="0"/>
                    </a:p>
                  </a:txBody>
                  <a:tcPr>
                    <a:solidFill>
                      <a:srgbClr val="00457C"/>
                    </a:solidFill>
                  </a:tcPr>
                </a:tc>
                <a:extLst>
                  <a:ext uri="{0D108BD9-81ED-4DB2-BD59-A6C34878D82A}">
                    <a16:rowId xmlns:a16="http://schemas.microsoft.com/office/drawing/2014/main" val="2300499799"/>
                  </a:ext>
                </a:extLst>
              </a:tr>
              <a:tr h="941643">
                <a:tc>
                  <a:txBody>
                    <a:bodyPr/>
                    <a:lstStyle/>
                    <a:p>
                      <a:pPr algn="ctr"/>
                      <a:r>
                        <a:rPr lang="en-US" dirty="0">
                          <a:solidFill>
                            <a:schemeClr val="bg1"/>
                          </a:solidFill>
                          <a:latin typeface="Arial" panose="020B0604020202020204" pitchFamily="34" charset="0"/>
                          <a:cs typeface="Arial" panose="020B0604020202020204" pitchFamily="34" charset="0"/>
                        </a:rPr>
                        <a:t>Climate change mitigation			</a:t>
                      </a:r>
                    </a:p>
                  </a:txBody>
                  <a:tcPr>
                    <a:solidFill>
                      <a:srgbClr val="00457C"/>
                    </a:solidFill>
                  </a:tcPr>
                </a:tc>
                <a:tc>
                  <a:txBody>
                    <a:bodyPr/>
                    <a:lstStyle/>
                    <a:p>
                      <a:pPr algn="ctr"/>
                      <a:r>
                        <a:rPr lang="en-US" dirty="0">
                          <a:solidFill>
                            <a:schemeClr val="bg1"/>
                          </a:solidFill>
                          <a:latin typeface="Arial" panose="020B0604020202020204" pitchFamily="34" charset="0"/>
                          <a:cs typeface="Arial" panose="020B0604020202020204" pitchFamily="34" charset="0"/>
                        </a:rPr>
                        <a:t>Climate change adaptation</a:t>
                      </a:r>
                    </a:p>
                  </a:txBody>
                  <a:tcPr>
                    <a:solidFill>
                      <a:srgbClr val="00457C"/>
                    </a:solidFill>
                  </a:tcPr>
                </a:tc>
                <a:tc>
                  <a:txBody>
                    <a:bodyPr/>
                    <a:lstStyle/>
                    <a:p>
                      <a:pPr algn="ctr"/>
                      <a:r>
                        <a:rPr lang="en-US" dirty="0">
                          <a:solidFill>
                            <a:schemeClr val="bg1"/>
                          </a:solidFill>
                          <a:latin typeface="Arial" panose="020B0604020202020204" pitchFamily="34" charset="0"/>
                          <a:cs typeface="Arial" panose="020B0604020202020204" pitchFamily="34" charset="0"/>
                        </a:rPr>
                        <a:t>Sustainable use of water and marine resources</a:t>
                      </a:r>
                    </a:p>
                  </a:txBody>
                  <a:tcPr>
                    <a:solidFill>
                      <a:srgbClr val="00457C"/>
                    </a:solidFill>
                  </a:tcPr>
                </a:tc>
                <a:tc>
                  <a:txBody>
                    <a:bodyPr/>
                    <a:lstStyle/>
                    <a:p>
                      <a:pPr algn="ctr"/>
                      <a:r>
                        <a:rPr lang="en-US" dirty="0">
                          <a:solidFill>
                            <a:schemeClr val="bg1"/>
                          </a:solidFill>
                          <a:latin typeface="Arial" panose="020B0604020202020204" pitchFamily="34" charset="0"/>
                          <a:cs typeface="Arial" panose="020B0604020202020204" pitchFamily="34" charset="0"/>
                        </a:rPr>
                        <a:t>Circular economy</a:t>
                      </a:r>
                    </a:p>
                  </a:txBody>
                  <a:tcPr>
                    <a:solidFill>
                      <a:srgbClr val="00457C"/>
                    </a:solidFill>
                  </a:tcPr>
                </a:tc>
                <a:tc>
                  <a:txBody>
                    <a:bodyPr/>
                    <a:lstStyle/>
                    <a:p>
                      <a:pPr algn="ctr"/>
                      <a:r>
                        <a:rPr lang="en-US" dirty="0">
                          <a:solidFill>
                            <a:schemeClr val="bg1"/>
                          </a:solidFill>
                          <a:latin typeface="Arial" panose="020B0604020202020204" pitchFamily="34" charset="0"/>
                          <a:cs typeface="Arial" panose="020B0604020202020204" pitchFamily="34" charset="0"/>
                        </a:rPr>
                        <a:t>Pollution prevention and control		</a:t>
                      </a:r>
                    </a:p>
                  </a:txBody>
                  <a:tcPr>
                    <a:solidFill>
                      <a:srgbClr val="00457C"/>
                    </a:solidFill>
                  </a:tcPr>
                </a:tc>
                <a:tc>
                  <a:txBody>
                    <a:bodyPr/>
                    <a:lstStyle/>
                    <a:p>
                      <a:pPr algn="ctr"/>
                      <a:r>
                        <a:rPr lang="en-US" dirty="0">
                          <a:solidFill>
                            <a:schemeClr val="bg1"/>
                          </a:solidFill>
                          <a:latin typeface="Arial" panose="020B0604020202020204" pitchFamily="34" charset="0"/>
                          <a:cs typeface="Arial" panose="020B0604020202020204" pitchFamily="34" charset="0"/>
                        </a:rPr>
                        <a:t>Prevention and restoration of biodiversity and ecosystems	</a:t>
                      </a:r>
                    </a:p>
                  </a:txBody>
                  <a:tcPr>
                    <a:solidFill>
                      <a:srgbClr val="00457C"/>
                    </a:solidFill>
                  </a:tcPr>
                </a:tc>
                <a:extLst>
                  <a:ext uri="{0D108BD9-81ED-4DB2-BD59-A6C34878D82A}">
                    <a16:rowId xmlns:a16="http://schemas.microsoft.com/office/drawing/2014/main" val="1184174363"/>
                  </a:ext>
                </a:extLst>
              </a:tr>
              <a:tr h="441127">
                <a:tc gridSpan="2">
                  <a:txBody>
                    <a:bodyPr/>
                    <a:lstStyle/>
                    <a:p>
                      <a:pPr algn="ctr"/>
                      <a:r>
                        <a:rPr lang="en-US" b="1" dirty="0">
                          <a:solidFill>
                            <a:schemeClr val="bg1"/>
                          </a:solidFill>
                          <a:latin typeface="Arial" panose="020B0604020202020204" pitchFamily="34" charset="0"/>
                          <a:cs typeface="Arial" panose="020B0604020202020204" pitchFamily="34" charset="0"/>
                        </a:rPr>
                        <a:t>In 2022 for the FY 2021</a:t>
                      </a:r>
                      <a:endParaRPr lang="cs-CZ" b="1" dirty="0">
                        <a:solidFill>
                          <a:schemeClr val="bg1"/>
                        </a:solidFill>
                        <a:latin typeface="Arial" panose="020B0604020202020204" pitchFamily="34" charset="0"/>
                        <a:cs typeface="Arial" panose="020B0604020202020204" pitchFamily="34" charset="0"/>
                      </a:endParaRPr>
                    </a:p>
                  </a:txBody>
                  <a:tcPr>
                    <a:solidFill>
                      <a:srgbClr val="A21F4B"/>
                    </a:solidFill>
                  </a:tcPr>
                </a:tc>
                <a:tc hMerge="1">
                  <a:txBody>
                    <a:bodyPr/>
                    <a:lstStyle/>
                    <a:p>
                      <a:endParaRPr lang="cs-CZ" dirty="0"/>
                    </a:p>
                  </a:txBody>
                  <a:tcPr/>
                </a:tc>
                <a:tc gridSpan="4">
                  <a:txBody>
                    <a:bodyPr/>
                    <a:lstStyle/>
                    <a:p>
                      <a:pPr algn="ctr"/>
                      <a:r>
                        <a:rPr lang="en-US" b="1" dirty="0">
                          <a:solidFill>
                            <a:schemeClr val="bg1"/>
                          </a:solidFill>
                          <a:latin typeface="Arial" panose="020B0604020202020204" pitchFamily="34" charset="0"/>
                          <a:cs typeface="Arial" panose="020B0604020202020204" pitchFamily="34" charset="0"/>
                        </a:rPr>
                        <a:t>In 2024 for the FY 2023</a:t>
                      </a:r>
                      <a:endParaRPr lang="cs-CZ" b="1" dirty="0">
                        <a:solidFill>
                          <a:schemeClr val="bg1"/>
                        </a:solidFill>
                        <a:latin typeface="Arial" panose="020B0604020202020204" pitchFamily="34" charset="0"/>
                        <a:cs typeface="Arial" panose="020B0604020202020204" pitchFamily="34" charset="0"/>
                      </a:endParaRPr>
                    </a:p>
                  </a:txBody>
                  <a:tcPr>
                    <a:solidFill>
                      <a:srgbClr val="A21F4B"/>
                    </a:solidFill>
                  </a:tcPr>
                </a:tc>
                <a:tc hMerge="1">
                  <a:txBody>
                    <a:bodyPr/>
                    <a:lstStyle/>
                    <a:p>
                      <a:endParaRPr lang="cs-CZ"/>
                    </a:p>
                  </a:txBody>
                  <a:tcPr/>
                </a:tc>
                <a:tc hMerge="1">
                  <a:txBody>
                    <a:bodyPr/>
                    <a:lstStyle/>
                    <a:p>
                      <a:endParaRPr lang="cs-CZ" dirty="0"/>
                    </a:p>
                  </a:txBody>
                  <a:tcPr/>
                </a:tc>
                <a:tc hMerge="1">
                  <a:txBody>
                    <a:bodyPr/>
                    <a:lstStyle/>
                    <a:p>
                      <a:endParaRPr lang="cs-CZ" dirty="0"/>
                    </a:p>
                  </a:txBody>
                  <a:tcPr/>
                </a:tc>
                <a:extLst>
                  <a:ext uri="{0D108BD9-81ED-4DB2-BD59-A6C34878D82A}">
                    <a16:rowId xmlns:a16="http://schemas.microsoft.com/office/drawing/2014/main" val="2558144936"/>
                  </a:ext>
                </a:extLst>
              </a:tr>
            </a:tbl>
          </a:graphicData>
        </a:graphic>
      </p:graphicFrame>
      <p:pic>
        <p:nvPicPr>
          <p:cNvPr id="7" name="Graphic 6" descr="Factory outline">
            <a:extLst>
              <a:ext uri="{FF2B5EF4-FFF2-40B4-BE49-F238E27FC236}">
                <a16:creationId xmlns:a16="http://schemas.microsoft.com/office/drawing/2014/main" id="{AAE6AE92-6664-11DA-4651-ACB70EEC6D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227698" y="4518254"/>
            <a:ext cx="780932" cy="780932"/>
          </a:xfrm>
          <a:prstGeom prst="rect">
            <a:avLst/>
          </a:prstGeom>
        </p:spPr>
      </p:pic>
      <p:pic>
        <p:nvPicPr>
          <p:cNvPr id="14" name="Graphic 13" descr="Hockey Stick Curve Graph outline">
            <a:extLst>
              <a:ext uri="{FF2B5EF4-FFF2-40B4-BE49-F238E27FC236}">
                <a16:creationId xmlns:a16="http://schemas.microsoft.com/office/drawing/2014/main" id="{74CC7BC8-1AE9-1700-556E-EAEF7B0FC3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192587" y="5751004"/>
            <a:ext cx="851154" cy="851154"/>
          </a:xfrm>
          <a:prstGeom prst="rect">
            <a:avLst/>
          </a:prstGeom>
        </p:spPr>
      </p:pic>
    </p:spTree>
    <p:extLst>
      <p:ext uri="{BB962C8B-B14F-4D97-AF65-F5344CB8AC3E}">
        <p14:creationId xmlns:p14="http://schemas.microsoft.com/office/powerpoint/2010/main" val="2429217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3" name="Arrow: Right 22">
            <a:extLst>
              <a:ext uri="{FF2B5EF4-FFF2-40B4-BE49-F238E27FC236}">
                <a16:creationId xmlns:a16="http://schemas.microsoft.com/office/drawing/2014/main" id="{D65A0DD7-7F13-265F-25A9-8BF8999661D7}"/>
              </a:ext>
            </a:extLst>
          </p:cNvPr>
          <p:cNvSpPr/>
          <p:nvPr/>
        </p:nvSpPr>
        <p:spPr>
          <a:xfrm>
            <a:off x="716311" y="7175666"/>
            <a:ext cx="15919961" cy="1407190"/>
          </a:xfrm>
          <a:prstGeom prst="rightArrow">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4" name="TextBox 23">
            <a:extLst>
              <a:ext uri="{FF2B5EF4-FFF2-40B4-BE49-F238E27FC236}">
                <a16:creationId xmlns:a16="http://schemas.microsoft.com/office/drawing/2014/main" id="{294750CB-19BB-24D7-F02A-7DB110077E1C}"/>
              </a:ext>
            </a:extLst>
          </p:cNvPr>
          <p:cNvSpPr txBox="1"/>
          <p:nvPr/>
        </p:nvSpPr>
        <p:spPr>
          <a:xfrm>
            <a:off x="2143837" y="7694595"/>
            <a:ext cx="2038401"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Eligibility</a:t>
            </a:r>
          </a:p>
        </p:txBody>
      </p:sp>
      <p:sp>
        <p:nvSpPr>
          <p:cNvPr id="25" name="TextBox 24">
            <a:extLst>
              <a:ext uri="{FF2B5EF4-FFF2-40B4-BE49-F238E27FC236}">
                <a16:creationId xmlns:a16="http://schemas.microsoft.com/office/drawing/2014/main" id="{5CAC1ACC-0893-ACC3-3830-4288D9E1DB1D}"/>
              </a:ext>
            </a:extLst>
          </p:cNvPr>
          <p:cNvSpPr txBox="1"/>
          <p:nvPr/>
        </p:nvSpPr>
        <p:spPr>
          <a:xfrm>
            <a:off x="5079108" y="7556095"/>
            <a:ext cx="2818286" cy="646331"/>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Compliance with the technical criteria</a:t>
            </a:r>
          </a:p>
        </p:txBody>
      </p:sp>
      <p:sp>
        <p:nvSpPr>
          <p:cNvPr id="26" name="TextBox 25">
            <a:extLst>
              <a:ext uri="{FF2B5EF4-FFF2-40B4-BE49-F238E27FC236}">
                <a16:creationId xmlns:a16="http://schemas.microsoft.com/office/drawing/2014/main" id="{C0669127-1404-911C-B255-E9670389772D}"/>
              </a:ext>
            </a:extLst>
          </p:cNvPr>
          <p:cNvSpPr txBox="1"/>
          <p:nvPr/>
        </p:nvSpPr>
        <p:spPr>
          <a:xfrm>
            <a:off x="11640140" y="7695271"/>
            <a:ext cx="5951614" cy="369332"/>
          </a:xfrm>
          <a:prstGeom prst="rect">
            <a:avLst/>
          </a:prstGeom>
          <a:noFill/>
        </p:spPr>
        <p:txBody>
          <a:bodyPr wrap="square" rtlCol="0">
            <a:spAutoFit/>
          </a:bodyPr>
          <a:lstStyle/>
          <a:p>
            <a:r>
              <a:rPr lang="cs-CZ" b="1" dirty="0" err="1">
                <a:latin typeface="Arial" panose="020B0604020202020204" pitchFamily="34" charset="0"/>
                <a:cs typeface="Arial" panose="020B0604020202020204" pitchFamily="34" charset="0"/>
              </a:rPr>
              <a:t>Alignmen</a:t>
            </a:r>
            <a:r>
              <a:rPr lang="en-GB" b="1" dirty="0">
                <a:latin typeface="Arial" panose="020B0604020202020204" pitchFamily="34" charset="0"/>
                <a:cs typeface="Arial" panose="020B0604020202020204" pitchFamily="34" charset="0"/>
              </a:rPr>
              <a:t>t = Sustainable activities</a:t>
            </a:r>
          </a:p>
        </p:txBody>
      </p:sp>
      <p:sp>
        <p:nvSpPr>
          <p:cNvPr id="2" name="TextBox 2"/>
          <p:cNvSpPr txBox="1"/>
          <p:nvPr/>
        </p:nvSpPr>
        <p:spPr>
          <a:xfrm>
            <a:off x="1202428" y="1307597"/>
            <a:ext cx="10608571"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EU Taxonomy process</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
        <p:nvSpPr>
          <p:cNvPr id="17" name="Arrow: Chevron 16">
            <a:extLst>
              <a:ext uri="{FF2B5EF4-FFF2-40B4-BE49-F238E27FC236}">
                <a16:creationId xmlns:a16="http://schemas.microsoft.com/office/drawing/2014/main" id="{D7C7BB85-AA11-CDEF-4CD1-5238F48DB4E8}"/>
              </a:ext>
            </a:extLst>
          </p:cNvPr>
          <p:cNvSpPr/>
          <p:nvPr/>
        </p:nvSpPr>
        <p:spPr>
          <a:xfrm>
            <a:off x="1174355" y="2753247"/>
            <a:ext cx="3598171" cy="1926313"/>
          </a:xfrm>
          <a:prstGeom prst="chevron">
            <a:avLst>
              <a:gd name="adj" fmla="val 26842"/>
            </a:avLst>
          </a:prstGeom>
          <a:solidFill>
            <a:srgbClr val="A21F4B"/>
          </a:solidFill>
          <a:ln>
            <a:solidFill>
              <a:srgbClr val="A21F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Identification of eligible activities</a:t>
            </a:r>
            <a:endParaRPr lang="cs-CZ" b="1" dirty="0">
              <a:solidFill>
                <a:schemeClr val="bg1"/>
              </a:solidFill>
              <a:latin typeface="Arial" panose="020B0604020202020204" pitchFamily="34" charset="0"/>
              <a:cs typeface="Arial" panose="020B0604020202020204" pitchFamily="34" charset="0"/>
            </a:endParaRPr>
          </a:p>
        </p:txBody>
      </p:sp>
      <p:sp>
        <p:nvSpPr>
          <p:cNvPr id="18" name="Arrow: Chevron 17">
            <a:extLst>
              <a:ext uri="{FF2B5EF4-FFF2-40B4-BE49-F238E27FC236}">
                <a16:creationId xmlns:a16="http://schemas.microsoft.com/office/drawing/2014/main" id="{CF6BB258-4803-8FC3-0F4E-980C58041F64}"/>
              </a:ext>
            </a:extLst>
          </p:cNvPr>
          <p:cNvSpPr/>
          <p:nvPr/>
        </p:nvSpPr>
        <p:spPr>
          <a:xfrm>
            <a:off x="4444237" y="2752346"/>
            <a:ext cx="3598171" cy="1926313"/>
          </a:xfrm>
          <a:prstGeom prst="chevron">
            <a:avLst>
              <a:gd name="adj" fmla="val 26842"/>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Substantial contribution</a:t>
            </a:r>
            <a:endParaRPr lang="cs-CZ" b="1" dirty="0">
              <a:solidFill>
                <a:schemeClr val="bg1"/>
              </a:solidFill>
              <a:latin typeface="Arial" panose="020B0604020202020204" pitchFamily="34" charset="0"/>
              <a:cs typeface="Arial" panose="020B0604020202020204" pitchFamily="34" charset="0"/>
            </a:endParaRPr>
          </a:p>
        </p:txBody>
      </p:sp>
      <p:sp>
        <p:nvSpPr>
          <p:cNvPr id="19" name="Arrow: Chevron 18">
            <a:extLst>
              <a:ext uri="{FF2B5EF4-FFF2-40B4-BE49-F238E27FC236}">
                <a16:creationId xmlns:a16="http://schemas.microsoft.com/office/drawing/2014/main" id="{9DACD896-333C-2BB2-1EB1-843D33DB00DA}"/>
              </a:ext>
            </a:extLst>
          </p:cNvPr>
          <p:cNvSpPr/>
          <p:nvPr/>
        </p:nvSpPr>
        <p:spPr>
          <a:xfrm>
            <a:off x="7714119" y="2752346"/>
            <a:ext cx="3598171" cy="1926313"/>
          </a:xfrm>
          <a:prstGeom prst="chevron">
            <a:avLst>
              <a:gd name="adj" fmla="val 26842"/>
            </a:avLst>
          </a:prstGeom>
          <a:solidFill>
            <a:srgbClr val="A21F4B"/>
          </a:solidFill>
          <a:ln>
            <a:solidFill>
              <a:srgbClr val="A21F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DNSH</a:t>
            </a:r>
            <a:endParaRPr lang="cs-CZ" b="1" dirty="0">
              <a:solidFill>
                <a:schemeClr val="bg1"/>
              </a:solidFill>
              <a:latin typeface="Arial" panose="020B0604020202020204" pitchFamily="34" charset="0"/>
              <a:cs typeface="Arial" panose="020B0604020202020204" pitchFamily="34" charset="0"/>
            </a:endParaRPr>
          </a:p>
        </p:txBody>
      </p:sp>
      <p:sp>
        <p:nvSpPr>
          <p:cNvPr id="20" name="Arrow: Chevron 19">
            <a:extLst>
              <a:ext uri="{FF2B5EF4-FFF2-40B4-BE49-F238E27FC236}">
                <a16:creationId xmlns:a16="http://schemas.microsoft.com/office/drawing/2014/main" id="{C2C10D12-8039-7046-F0B4-480916DBA115}"/>
              </a:ext>
            </a:extLst>
          </p:cNvPr>
          <p:cNvSpPr/>
          <p:nvPr/>
        </p:nvSpPr>
        <p:spPr>
          <a:xfrm>
            <a:off x="10984001" y="2751445"/>
            <a:ext cx="3598171" cy="1926313"/>
          </a:xfrm>
          <a:prstGeom prst="chevron">
            <a:avLst>
              <a:gd name="adj" fmla="val 26842"/>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Compliance with minimum social safeguards</a:t>
            </a:r>
            <a:endParaRPr lang="cs-CZ" b="1" dirty="0">
              <a:solidFill>
                <a:schemeClr val="bg1"/>
              </a:solidFill>
              <a:latin typeface="Arial" panose="020B0604020202020204" pitchFamily="34" charset="0"/>
              <a:cs typeface="Arial" panose="020B0604020202020204" pitchFamily="34" charset="0"/>
            </a:endParaRPr>
          </a:p>
        </p:txBody>
      </p:sp>
      <p:sp>
        <p:nvSpPr>
          <p:cNvPr id="21" name="Arrow: Chevron 20">
            <a:extLst>
              <a:ext uri="{FF2B5EF4-FFF2-40B4-BE49-F238E27FC236}">
                <a16:creationId xmlns:a16="http://schemas.microsoft.com/office/drawing/2014/main" id="{88252059-0F50-D6F1-4D2F-1CC131118DB6}"/>
              </a:ext>
            </a:extLst>
          </p:cNvPr>
          <p:cNvSpPr/>
          <p:nvPr/>
        </p:nvSpPr>
        <p:spPr>
          <a:xfrm>
            <a:off x="14265693" y="2750544"/>
            <a:ext cx="3598171" cy="1926313"/>
          </a:xfrm>
          <a:prstGeom prst="chevron">
            <a:avLst>
              <a:gd name="adj" fmla="val 26842"/>
            </a:avLst>
          </a:prstGeom>
          <a:solidFill>
            <a:srgbClr val="A21F4B"/>
          </a:solidFill>
          <a:ln>
            <a:solidFill>
              <a:srgbClr val="A21F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KPIs</a:t>
            </a:r>
            <a:endParaRPr lang="cs-CZ" b="1" dirty="0">
              <a:solidFill>
                <a:schemeClr val="bg1"/>
              </a:solidFill>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722EDF07-2C9A-7FB0-ACC9-5467739FF718}"/>
              </a:ext>
            </a:extLst>
          </p:cNvPr>
          <p:cNvSpPr txBox="1"/>
          <p:nvPr/>
        </p:nvSpPr>
        <p:spPr>
          <a:xfrm>
            <a:off x="1295400" y="4914900"/>
            <a:ext cx="3333804" cy="1200329"/>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List defined in delegated acts</a:t>
            </a:r>
          </a:p>
          <a:p>
            <a:r>
              <a:rPr lang="en-GB" dirty="0">
                <a:latin typeface="Arial" panose="020B0604020202020204" pitchFamily="34" charset="0"/>
                <a:cs typeface="Arial" panose="020B0604020202020204" pitchFamily="34" charset="0"/>
              </a:rPr>
              <a:t>Mainly according to the European NACE nomenclature</a:t>
            </a:r>
            <a:endParaRPr lang="cs-CZ"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6B341507-FCC6-BCEA-EE1C-58D5A625D05B}"/>
              </a:ext>
            </a:extLst>
          </p:cNvPr>
          <p:cNvSpPr txBox="1"/>
          <p:nvPr/>
        </p:nvSpPr>
        <p:spPr>
          <a:xfrm>
            <a:off x="4629204" y="4913999"/>
            <a:ext cx="3333804" cy="1200329"/>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Criteria for substantial contribution to at least one of the environmental objectives</a:t>
            </a:r>
            <a:endParaRPr lang="cs-CZ"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E8C68E88-8110-DDC6-8A1E-0C0A21AEA766}"/>
              </a:ext>
            </a:extLst>
          </p:cNvPr>
          <p:cNvSpPr txBox="1"/>
          <p:nvPr/>
        </p:nvSpPr>
        <p:spPr>
          <a:xfrm>
            <a:off x="7915856" y="4911296"/>
            <a:ext cx="3333804" cy="923330"/>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Do no significant harm to any of the other five objectives</a:t>
            </a:r>
            <a:endParaRPr lang="cs-CZ" dirty="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1E8B25F0-72FF-2085-1D38-4124464974F3}"/>
              </a:ext>
            </a:extLst>
          </p:cNvPr>
          <p:cNvSpPr txBox="1"/>
          <p:nvPr/>
        </p:nvSpPr>
        <p:spPr>
          <a:xfrm>
            <a:off x="11342995" y="4995980"/>
            <a:ext cx="3197045" cy="923330"/>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Human rights &amp; principles and fundamental rights at work</a:t>
            </a:r>
            <a:endParaRPr lang="cs-CZ" dirty="0">
              <a:latin typeface="Arial" panose="020B0604020202020204" pitchFamily="34" charset="0"/>
              <a:cs typeface="Arial" panose="020B0604020202020204" pitchFamily="34" charset="0"/>
            </a:endParaRPr>
          </a:p>
        </p:txBody>
      </p:sp>
      <p:cxnSp>
        <p:nvCxnSpPr>
          <p:cNvPr id="7" name="Straight Arrow Connector 6">
            <a:extLst>
              <a:ext uri="{FF2B5EF4-FFF2-40B4-BE49-F238E27FC236}">
                <a16:creationId xmlns:a16="http://schemas.microsoft.com/office/drawing/2014/main" id="{6DBBC560-0D7F-4CEA-45F9-F008F6C05593}"/>
              </a:ext>
            </a:extLst>
          </p:cNvPr>
          <p:cNvCxnSpPr>
            <a:cxnSpLocks/>
          </p:cNvCxnSpPr>
          <p:nvPr/>
        </p:nvCxnSpPr>
        <p:spPr>
          <a:xfrm>
            <a:off x="2743200" y="6210300"/>
            <a:ext cx="0" cy="9144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96FE99B7-1702-69C7-9431-EC2F8F8F074C}"/>
              </a:ext>
            </a:extLst>
          </p:cNvPr>
          <p:cNvCxnSpPr>
            <a:cxnSpLocks/>
          </p:cNvCxnSpPr>
          <p:nvPr/>
        </p:nvCxnSpPr>
        <p:spPr>
          <a:xfrm>
            <a:off x="6096000" y="6210300"/>
            <a:ext cx="0" cy="9144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a:extLst>
              <a:ext uri="{FF2B5EF4-FFF2-40B4-BE49-F238E27FC236}">
                <a16:creationId xmlns:a16="http://schemas.microsoft.com/office/drawing/2014/main" id="{C0CD3097-ABC2-CFBB-A30E-F4A30264EFBA}"/>
              </a:ext>
            </a:extLst>
          </p:cNvPr>
          <p:cNvCxnSpPr>
            <a:cxnSpLocks/>
          </p:cNvCxnSpPr>
          <p:nvPr/>
        </p:nvCxnSpPr>
        <p:spPr>
          <a:xfrm>
            <a:off x="9448800" y="6210300"/>
            <a:ext cx="0" cy="9144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Arrow Connector 26">
            <a:extLst>
              <a:ext uri="{FF2B5EF4-FFF2-40B4-BE49-F238E27FC236}">
                <a16:creationId xmlns:a16="http://schemas.microsoft.com/office/drawing/2014/main" id="{92CBADED-4A7C-5BCD-3762-4E57CE2168BB}"/>
              </a:ext>
            </a:extLst>
          </p:cNvPr>
          <p:cNvCxnSpPr>
            <a:cxnSpLocks/>
          </p:cNvCxnSpPr>
          <p:nvPr/>
        </p:nvCxnSpPr>
        <p:spPr>
          <a:xfrm>
            <a:off x="12877800" y="6210300"/>
            <a:ext cx="0" cy="91440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008808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D742CF1-B110-4728-7C2A-8BF2CE41B9E7}"/>
              </a:ext>
            </a:extLst>
          </p:cNvPr>
          <p:cNvSpPr/>
          <p:nvPr/>
        </p:nvSpPr>
        <p:spPr>
          <a:xfrm>
            <a:off x="2652145" y="3101693"/>
            <a:ext cx="13106398" cy="4753073"/>
          </a:xfrm>
          <a:prstGeom prst="rect">
            <a:avLst/>
          </a:prstGeom>
          <a:noFill/>
          <a:ln>
            <a:solidFill>
              <a:srgbClr val="A21F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Box 2"/>
          <p:cNvSpPr txBox="1"/>
          <p:nvPr/>
        </p:nvSpPr>
        <p:spPr>
          <a:xfrm>
            <a:off x="4030214" y="3390900"/>
            <a:ext cx="10227572"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Practical examples in ESG</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pic>
        <p:nvPicPr>
          <p:cNvPr id="50" name="Graphic 49" descr="Tree With Roots outline">
            <a:extLst>
              <a:ext uri="{FF2B5EF4-FFF2-40B4-BE49-F238E27FC236}">
                <a16:creationId xmlns:a16="http://schemas.microsoft.com/office/drawing/2014/main" id="{7A8D11A2-61EF-A70C-124B-36860737D9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408913" y="8818490"/>
            <a:ext cx="914400" cy="914400"/>
          </a:xfrm>
          <a:prstGeom prst="rect">
            <a:avLst/>
          </a:prstGeom>
        </p:spPr>
      </p:pic>
      <p:pic>
        <p:nvPicPr>
          <p:cNvPr id="6" name="Obrázek 13" descr="Obsah obrázku strom, budova, Využití denního světla, zelené&#10;&#10;Popis byl vytvořen automaticky">
            <a:extLst>
              <a:ext uri="{FF2B5EF4-FFF2-40B4-BE49-F238E27FC236}">
                <a16:creationId xmlns:a16="http://schemas.microsoft.com/office/drawing/2014/main" id="{2179625F-AF99-0D11-8229-9DE088BF34D0}"/>
              </a:ext>
            </a:extLst>
          </p:cNvPr>
          <p:cNvPicPr>
            <a:picLocks noChangeAspect="1"/>
          </p:cNvPicPr>
          <p:nvPr/>
        </p:nvPicPr>
        <p:blipFill rotWithShape="1">
          <a:blip r:embed="rId7">
            <a:extLst>
              <a:ext uri="{28A0092B-C50C-407E-A947-70E740481C1C}">
                <a14:useLocalDpi xmlns:a14="http://schemas.microsoft.com/office/drawing/2010/main" val="0"/>
              </a:ext>
            </a:extLst>
          </a:blip>
          <a:srcRect r="1416" b="1042"/>
          <a:stretch/>
        </p:blipFill>
        <p:spPr>
          <a:xfrm>
            <a:off x="11571238" y="4637830"/>
            <a:ext cx="3726129" cy="2674729"/>
          </a:xfrm>
          <a:prstGeom prst="rect">
            <a:avLst/>
          </a:prstGeom>
        </p:spPr>
      </p:pic>
      <p:pic>
        <p:nvPicPr>
          <p:cNvPr id="7" name="Obrázek 15" descr="Obsah obrázku socha&#10;&#10;Popis byl vytvořen automaticky se střední mírou spolehlivosti">
            <a:extLst>
              <a:ext uri="{FF2B5EF4-FFF2-40B4-BE49-F238E27FC236}">
                <a16:creationId xmlns:a16="http://schemas.microsoft.com/office/drawing/2014/main" id="{E64DE8C7-0C2C-C0AF-1391-F5E60FF64B8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865" b="3763"/>
          <a:stretch/>
        </p:blipFill>
        <p:spPr>
          <a:xfrm>
            <a:off x="3105367" y="4637831"/>
            <a:ext cx="4091237" cy="2674729"/>
          </a:xfrm>
          <a:prstGeom prst="rect">
            <a:avLst/>
          </a:prstGeom>
        </p:spPr>
      </p:pic>
      <p:pic>
        <p:nvPicPr>
          <p:cNvPr id="14" name="Obrázek 19" descr="Obsah obrázku text, computer, osoba, oblek&#10;&#10;Popis byl vytvořen automaticky">
            <a:extLst>
              <a:ext uri="{FF2B5EF4-FFF2-40B4-BE49-F238E27FC236}">
                <a16:creationId xmlns:a16="http://schemas.microsoft.com/office/drawing/2014/main" id="{77BE05B7-FE8F-2AC5-57BD-951C91139ED0}"/>
              </a:ext>
            </a:extLst>
          </p:cNvPr>
          <p:cNvPicPr>
            <a:picLocks noChangeAspect="1"/>
          </p:cNvPicPr>
          <p:nvPr/>
        </p:nvPicPr>
        <p:blipFill rotWithShape="1">
          <a:blip r:embed="rId9">
            <a:extLst>
              <a:ext uri="{28A0092B-C50C-407E-A947-70E740481C1C}">
                <a14:useLocalDpi xmlns:a14="http://schemas.microsoft.com/office/drawing/2010/main" val="0"/>
              </a:ext>
            </a:extLst>
          </a:blip>
          <a:srcRect l="2835" t="8492" r="1631" b="4097"/>
          <a:stretch/>
        </p:blipFill>
        <p:spPr>
          <a:xfrm>
            <a:off x="7199653" y="4637832"/>
            <a:ext cx="4376159" cy="2674729"/>
          </a:xfrm>
          <a:prstGeom prst="rect">
            <a:avLst/>
          </a:prstGeom>
        </p:spPr>
      </p:pic>
    </p:spTree>
    <p:extLst>
      <p:ext uri="{BB962C8B-B14F-4D97-AF65-F5344CB8AC3E}">
        <p14:creationId xmlns:p14="http://schemas.microsoft.com/office/powerpoint/2010/main" val="1564658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C7274C0-02E0-531D-854B-07F825378A80}"/>
              </a:ext>
            </a:extLst>
          </p:cNvPr>
          <p:cNvPicPr>
            <a:picLocks noChangeAspect="1"/>
          </p:cNvPicPr>
          <p:nvPr/>
        </p:nvPicPr>
        <p:blipFill>
          <a:blip r:embed="rId3"/>
          <a:stretch>
            <a:fillRect/>
          </a:stretch>
        </p:blipFill>
        <p:spPr>
          <a:xfrm rot="16200000">
            <a:off x="11473699" y="3363019"/>
            <a:ext cx="9632644" cy="3995959"/>
          </a:xfrm>
          <a:prstGeom prst="rect">
            <a:avLst/>
          </a:prstGeom>
        </p:spPr>
      </p:pic>
      <p:sp>
        <p:nvSpPr>
          <p:cNvPr id="2" name="TextBox 1">
            <a:extLst>
              <a:ext uri="{FF2B5EF4-FFF2-40B4-BE49-F238E27FC236}">
                <a16:creationId xmlns:a16="http://schemas.microsoft.com/office/drawing/2014/main" id="{9AE94033-6D4B-0A09-4E6C-9B47F0E3C973}"/>
              </a:ext>
            </a:extLst>
          </p:cNvPr>
          <p:cNvSpPr txBox="1"/>
          <p:nvPr/>
        </p:nvSpPr>
        <p:spPr>
          <a:xfrm>
            <a:off x="202209" y="354568"/>
            <a:ext cx="16333191" cy="369332"/>
          </a:xfrm>
          <a:prstGeom prst="rect">
            <a:avLst/>
          </a:prstGeom>
          <a:solidFill>
            <a:srgbClr val="074E7B"/>
          </a:solidFill>
        </p:spPr>
        <p:txBody>
          <a:bodyPr wrap="square" rtlCol="0">
            <a:spAutoFit/>
          </a:bodyPr>
          <a:lstStyle/>
          <a:p>
            <a:r>
              <a:rPr lang="en-US" b="1" dirty="0">
                <a:solidFill>
                  <a:schemeClr val="bg1"/>
                </a:solidFill>
                <a:latin typeface="Arial Nova" panose="020B0504020202020204" pitchFamily="34" charset="0"/>
              </a:rPr>
              <a:t>Good practice in setting and reporting the undertakings’ targets under the CSRD: CEZ, Sustainability Report 2023</a:t>
            </a:r>
          </a:p>
        </p:txBody>
      </p:sp>
      <p:pic>
        <p:nvPicPr>
          <p:cNvPr id="4" name="Picture 3">
            <a:extLst>
              <a:ext uri="{FF2B5EF4-FFF2-40B4-BE49-F238E27FC236}">
                <a16:creationId xmlns:a16="http://schemas.microsoft.com/office/drawing/2014/main" id="{F812645F-C475-2F61-A14F-AA614E6CE9E8}"/>
              </a:ext>
            </a:extLst>
          </p:cNvPr>
          <p:cNvPicPr>
            <a:picLocks noChangeAspect="1"/>
          </p:cNvPicPr>
          <p:nvPr/>
        </p:nvPicPr>
        <p:blipFill>
          <a:blip r:embed="rId4"/>
          <a:stretch>
            <a:fillRect/>
          </a:stretch>
        </p:blipFill>
        <p:spPr>
          <a:xfrm>
            <a:off x="202209" y="876300"/>
            <a:ext cx="12142191" cy="9140247"/>
          </a:xfrm>
          <a:prstGeom prst="rect">
            <a:avLst/>
          </a:prstGeom>
        </p:spPr>
      </p:pic>
      <p:sp>
        <p:nvSpPr>
          <p:cNvPr id="8" name="TextBox 7">
            <a:extLst>
              <a:ext uri="{FF2B5EF4-FFF2-40B4-BE49-F238E27FC236}">
                <a16:creationId xmlns:a16="http://schemas.microsoft.com/office/drawing/2014/main" id="{E2090857-9A42-2227-4FCA-F56F732D322E}"/>
              </a:ext>
            </a:extLst>
          </p:cNvPr>
          <p:cNvSpPr txBox="1"/>
          <p:nvPr/>
        </p:nvSpPr>
        <p:spPr>
          <a:xfrm rot="21324837">
            <a:off x="12668662" y="4646023"/>
            <a:ext cx="3984457" cy="646331"/>
          </a:xfrm>
          <a:prstGeom prst="rect">
            <a:avLst/>
          </a:prstGeom>
          <a:solidFill>
            <a:srgbClr val="00B050"/>
          </a:solidFill>
        </p:spPr>
        <p:txBody>
          <a:bodyPr wrap="square" rtlCol="0">
            <a:spAutoFit/>
          </a:bodyPr>
          <a:lstStyle/>
          <a:p>
            <a:r>
              <a:rPr lang="en-US" b="1" dirty="0">
                <a:solidFill>
                  <a:schemeClr val="bg1"/>
                </a:solidFill>
                <a:latin typeface="Arial Nova" panose="020B0504020202020204" pitchFamily="34" charset="0"/>
              </a:rPr>
              <a:t>CEZ</a:t>
            </a:r>
            <a:r>
              <a:rPr lang="en-GB" b="1" dirty="0">
                <a:solidFill>
                  <a:schemeClr val="bg1"/>
                </a:solidFill>
                <a:latin typeface="Arial Nova" panose="020B0504020202020204" pitchFamily="34" charset="0"/>
              </a:rPr>
              <a:t>’s UN Global Development </a:t>
            </a:r>
          </a:p>
          <a:p>
            <a:r>
              <a:rPr lang="en-GB" b="1" dirty="0">
                <a:solidFill>
                  <a:schemeClr val="bg1"/>
                </a:solidFill>
                <a:latin typeface="Arial Nova" panose="020B0504020202020204" pitchFamily="34" charset="0"/>
              </a:rPr>
              <a:t>Goals environmental commitments</a:t>
            </a:r>
            <a:endParaRPr lang="en-US" b="1" dirty="0">
              <a:solidFill>
                <a:schemeClr val="bg1"/>
              </a:solidFill>
              <a:latin typeface="Arial Nova" panose="020B0504020202020204" pitchFamily="34" charset="0"/>
            </a:endParaRPr>
          </a:p>
        </p:txBody>
      </p:sp>
    </p:spTree>
    <p:extLst>
      <p:ext uri="{BB962C8B-B14F-4D97-AF65-F5344CB8AC3E}">
        <p14:creationId xmlns:p14="http://schemas.microsoft.com/office/powerpoint/2010/main" val="3327579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6043983-CA51-5D08-242A-453177253CE2}"/>
              </a:ext>
            </a:extLst>
          </p:cNvPr>
          <p:cNvPicPr>
            <a:picLocks noChangeAspect="1"/>
          </p:cNvPicPr>
          <p:nvPr/>
        </p:nvPicPr>
        <p:blipFill>
          <a:blip r:embed="rId3"/>
          <a:stretch>
            <a:fillRect/>
          </a:stretch>
        </p:blipFill>
        <p:spPr>
          <a:xfrm>
            <a:off x="152400" y="114300"/>
            <a:ext cx="10416169" cy="9987618"/>
          </a:xfrm>
          <a:prstGeom prst="rect">
            <a:avLst/>
          </a:prstGeom>
        </p:spPr>
      </p:pic>
      <p:sp>
        <p:nvSpPr>
          <p:cNvPr id="2" name="TextBox 1">
            <a:extLst>
              <a:ext uri="{FF2B5EF4-FFF2-40B4-BE49-F238E27FC236}">
                <a16:creationId xmlns:a16="http://schemas.microsoft.com/office/drawing/2014/main" id="{9AE94033-6D4B-0A09-4E6C-9B47F0E3C973}"/>
              </a:ext>
            </a:extLst>
          </p:cNvPr>
          <p:cNvSpPr txBox="1"/>
          <p:nvPr/>
        </p:nvSpPr>
        <p:spPr>
          <a:xfrm>
            <a:off x="3352800" y="112486"/>
            <a:ext cx="13666191" cy="369332"/>
          </a:xfrm>
          <a:prstGeom prst="rect">
            <a:avLst/>
          </a:prstGeom>
          <a:solidFill>
            <a:srgbClr val="074E7B"/>
          </a:solidFill>
        </p:spPr>
        <p:txBody>
          <a:bodyPr wrap="square" rtlCol="0">
            <a:spAutoFit/>
          </a:bodyPr>
          <a:lstStyle/>
          <a:p>
            <a:r>
              <a:rPr lang="en-US" b="1" dirty="0">
                <a:solidFill>
                  <a:schemeClr val="bg1"/>
                </a:solidFill>
                <a:latin typeface="Arial Nova" panose="020B0504020202020204" pitchFamily="34" charset="0"/>
              </a:rPr>
              <a:t>Good practice in reporting on own workforce according to the ESRS: CEZ, Sustainability Report 2023</a:t>
            </a:r>
          </a:p>
        </p:txBody>
      </p:sp>
      <p:pic>
        <p:nvPicPr>
          <p:cNvPr id="15" name="Picture 14">
            <a:extLst>
              <a:ext uri="{FF2B5EF4-FFF2-40B4-BE49-F238E27FC236}">
                <a16:creationId xmlns:a16="http://schemas.microsoft.com/office/drawing/2014/main" id="{5849BC89-E657-20B2-9381-6A00ED280B00}"/>
              </a:ext>
            </a:extLst>
          </p:cNvPr>
          <p:cNvPicPr>
            <a:picLocks noChangeAspect="1"/>
          </p:cNvPicPr>
          <p:nvPr/>
        </p:nvPicPr>
        <p:blipFill>
          <a:blip r:embed="rId4"/>
          <a:stretch>
            <a:fillRect/>
          </a:stretch>
        </p:blipFill>
        <p:spPr>
          <a:xfrm>
            <a:off x="10568569" y="543121"/>
            <a:ext cx="5704367" cy="2209800"/>
          </a:xfrm>
          <a:prstGeom prst="rect">
            <a:avLst/>
          </a:prstGeom>
        </p:spPr>
      </p:pic>
      <p:pic>
        <p:nvPicPr>
          <p:cNvPr id="19" name="Picture 18">
            <a:extLst>
              <a:ext uri="{FF2B5EF4-FFF2-40B4-BE49-F238E27FC236}">
                <a16:creationId xmlns:a16="http://schemas.microsoft.com/office/drawing/2014/main" id="{4D4789BE-C54B-7EFB-1626-7B06335507DC}"/>
              </a:ext>
            </a:extLst>
          </p:cNvPr>
          <p:cNvPicPr>
            <a:picLocks noChangeAspect="1"/>
          </p:cNvPicPr>
          <p:nvPr/>
        </p:nvPicPr>
        <p:blipFill>
          <a:blip r:embed="rId5"/>
          <a:stretch>
            <a:fillRect/>
          </a:stretch>
        </p:blipFill>
        <p:spPr>
          <a:xfrm>
            <a:off x="10798967" y="5143500"/>
            <a:ext cx="7325747" cy="1209844"/>
          </a:xfrm>
          <a:prstGeom prst="rect">
            <a:avLst/>
          </a:prstGeom>
        </p:spPr>
      </p:pic>
      <p:pic>
        <p:nvPicPr>
          <p:cNvPr id="23" name="Picture 22">
            <a:extLst>
              <a:ext uri="{FF2B5EF4-FFF2-40B4-BE49-F238E27FC236}">
                <a16:creationId xmlns:a16="http://schemas.microsoft.com/office/drawing/2014/main" id="{3F0F15BB-EBD0-009F-3573-13693A25E0F2}"/>
              </a:ext>
            </a:extLst>
          </p:cNvPr>
          <p:cNvPicPr>
            <a:picLocks noChangeAspect="1"/>
          </p:cNvPicPr>
          <p:nvPr/>
        </p:nvPicPr>
        <p:blipFill>
          <a:blip r:embed="rId6"/>
          <a:stretch>
            <a:fillRect/>
          </a:stretch>
        </p:blipFill>
        <p:spPr>
          <a:xfrm>
            <a:off x="10777196" y="2714286"/>
            <a:ext cx="7220958" cy="2429214"/>
          </a:xfrm>
          <a:prstGeom prst="rect">
            <a:avLst/>
          </a:prstGeom>
        </p:spPr>
      </p:pic>
      <p:pic>
        <p:nvPicPr>
          <p:cNvPr id="25" name="Picture 24">
            <a:extLst>
              <a:ext uri="{FF2B5EF4-FFF2-40B4-BE49-F238E27FC236}">
                <a16:creationId xmlns:a16="http://schemas.microsoft.com/office/drawing/2014/main" id="{A4873EC0-970F-9F4C-8442-2F162CCFB020}"/>
              </a:ext>
            </a:extLst>
          </p:cNvPr>
          <p:cNvPicPr>
            <a:picLocks noChangeAspect="1"/>
          </p:cNvPicPr>
          <p:nvPr/>
        </p:nvPicPr>
        <p:blipFill>
          <a:blip r:embed="rId7"/>
          <a:stretch>
            <a:fillRect/>
          </a:stretch>
        </p:blipFill>
        <p:spPr>
          <a:xfrm>
            <a:off x="12420600" y="7796134"/>
            <a:ext cx="5744937" cy="2356218"/>
          </a:xfrm>
          <a:prstGeom prst="rect">
            <a:avLst/>
          </a:prstGeom>
        </p:spPr>
      </p:pic>
      <p:pic>
        <p:nvPicPr>
          <p:cNvPr id="21" name="Picture 20">
            <a:extLst>
              <a:ext uri="{FF2B5EF4-FFF2-40B4-BE49-F238E27FC236}">
                <a16:creationId xmlns:a16="http://schemas.microsoft.com/office/drawing/2014/main" id="{F904726E-2B17-2388-6360-D8B1D10A75A9}"/>
              </a:ext>
            </a:extLst>
          </p:cNvPr>
          <p:cNvPicPr>
            <a:picLocks noChangeAspect="1"/>
          </p:cNvPicPr>
          <p:nvPr/>
        </p:nvPicPr>
        <p:blipFill>
          <a:blip r:embed="rId8"/>
          <a:stretch>
            <a:fillRect/>
          </a:stretch>
        </p:blipFill>
        <p:spPr>
          <a:xfrm>
            <a:off x="10828905" y="6353344"/>
            <a:ext cx="7306695" cy="1571844"/>
          </a:xfrm>
          <a:prstGeom prst="rect">
            <a:avLst/>
          </a:prstGeom>
        </p:spPr>
      </p:pic>
      <p:sp>
        <p:nvSpPr>
          <p:cNvPr id="28" name="TextBox 27">
            <a:extLst>
              <a:ext uri="{FF2B5EF4-FFF2-40B4-BE49-F238E27FC236}">
                <a16:creationId xmlns:a16="http://schemas.microsoft.com/office/drawing/2014/main" id="{E73EEFE1-80A2-8512-FADF-03D7EED30556}"/>
              </a:ext>
            </a:extLst>
          </p:cNvPr>
          <p:cNvSpPr txBox="1"/>
          <p:nvPr/>
        </p:nvSpPr>
        <p:spPr>
          <a:xfrm rot="21324837">
            <a:off x="11801551" y="9347765"/>
            <a:ext cx="3984457" cy="646331"/>
          </a:xfrm>
          <a:prstGeom prst="rect">
            <a:avLst/>
          </a:prstGeom>
          <a:solidFill>
            <a:srgbClr val="00B050"/>
          </a:solidFill>
        </p:spPr>
        <p:txBody>
          <a:bodyPr wrap="square" rtlCol="0">
            <a:spAutoFit/>
          </a:bodyPr>
          <a:lstStyle/>
          <a:p>
            <a:r>
              <a:rPr lang="en-US" b="1" dirty="0">
                <a:solidFill>
                  <a:schemeClr val="bg1"/>
                </a:solidFill>
                <a:latin typeface="Arial Nova" panose="020B0504020202020204" pitchFamily="34" charset="0"/>
              </a:rPr>
              <a:t>CEZ</a:t>
            </a:r>
            <a:r>
              <a:rPr lang="en-GB" b="1" dirty="0">
                <a:solidFill>
                  <a:schemeClr val="bg1"/>
                </a:solidFill>
                <a:latin typeface="Arial Nova" panose="020B0504020202020204" pitchFamily="34" charset="0"/>
              </a:rPr>
              <a:t>’s UN Global Development </a:t>
            </a:r>
          </a:p>
          <a:p>
            <a:r>
              <a:rPr lang="en-GB" b="1" dirty="0">
                <a:solidFill>
                  <a:schemeClr val="bg1"/>
                </a:solidFill>
                <a:latin typeface="Arial Nova" panose="020B0504020202020204" pitchFamily="34" charset="0"/>
              </a:rPr>
              <a:t>Goals social commitments</a:t>
            </a:r>
            <a:endParaRPr lang="en-US" b="1" dirty="0">
              <a:solidFill>
                <a:schemeClr val="bg1"/>
              </a:solidFill>
              <a:latin typeface="Arial Nova" panose="020B0504020202020204" pitchFamily="34" charset="0"/>
            </a:endParaRPr>
          </a:p>
        </p:txBody>
      </p:sp>
    </p:spTree>
    <p:extLst>
      <p:ext uri="{BB962C8B-B14F-4D97-AF65-F5344CB8AC3E}">
        <p14:creationId xmlns:p14="http://schemas.microsoft.com/office/powerpoint/2010/main" val="3102978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E94033-6D4B-0A09-4E6C-9B47F0E3C973}"/>
              </a:ext>
            </a:extLst>
          </p:cNvPr>
          <p:cNvSpPr txBox="1"/>
          <p:nvPr/>
        </p:nvSpPr>
        <p:spPr>
          <a:xfrm>
            <a:off x="202209" y="354568"/>
            <a:ext cx="17857191" cy="369332"/>
          </a:xfrm>
          <a:prstGeom prst="rect">
            <a:avLst/>
          </a:prstGeom>
          <a:solidFill>
            <a:srgbClr val="074E7B"/>
          </a:solid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Good practice in double materiality assessment according to the ESRS: THE BORREGAARD GROUP, Sustainability Report 2023</a:t>
            </a:r>
          </a:p>
        </p:txBody>
      </p:sp>
      <p:pic>
        <p:nvPicPr>
          <p:cNvPr id="6" name="Picture 5">
            <a:extLst>
              <a:ext uri="{FF2B5EF4-FFF2-40B4-BE49-F238E27FC236}">
                <a16:creationId xmlns:a16="http://schemas.microsoft.com/office/drawing/2014/main" id="{545E3F8D-88B5-888C-DA0A-02FD20E00DE0}"/>
              </a:ext>
            </a:extLst>
          </p:cNvPr>
          <p:cNvPicPr>
            <a:picLocks noChangeAspect="1"/>
          </p:cNvPicPr>
          <p:nvPr/>
        </p:nvPicPr>
        <p:blipFill>
          <a:blip r:embed="rId3"/>
          <a:stretch>
            <a:fillRect/>
          </a:stretch>
        </p:blipFill>
        <p:spPr>
          <a:xfrm>
            <a:off x="762000" y="858910"/>
            <a:ext cx="16346714" cy="9053565"/>
          </a:xfrm>
          <a:prstGeom prst="rect">
            <a:avLst/>
          </a:prstGeom>
        </p:spPr>
      </p:pic>
    </p:spTree>
    <p:extLst>
      <p:ext uri="{BB962C8B-B14F-4D97-AF65-F5344CB8AC3E}">
        <p14:creationId xmlns:p14="http://schemas.microsoft.com/office/powerpoint/2010/main" val="13284214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260725-9130-21E0-FB80-FA6D47679102}"/>
              </a:ext>
            </a:extLst>
          </p:cNvPr>
          <p:cNvPicPr>
            <a:picLocks noChangeAspect="1"/>
          </p:cNvPicPr>
          <p:nvPr/>
        </p:nvPicPr>
        <p:blipFill>
          <a:blip r:embed="rId3"/>
          <a:stretch>
            <a:fillRect/>
          </a:stretch>
        </p:blipFill>
        <p:spPr>
          <a:xfrm>
            <a:off x="202209" y="723900"/>
            <a:ext cx="17883581" cy="9281353"/>
          </a:xfrm>
          <a:prstGeom prst="rect">
            <a:avLst/>
          </a:prstGeom>
        </p:spPr>
      </p:pic>
      <p:sp>
        <p:nvSpPr>
          <p:cNvPr id="2" name="TextBox 1">
            <a:extLst>
              <a:ext uri="{FF2B5EF4-FFF2-40B4-BE49-F238E27FC236}">
                <a16:creationId xmlns:a16="http://schemas.microsoft.com/office/drawing/2014/main" id="{9AE94033-6D4B-0A09-4E6C-9B47F0E3C973}"/>
              </a:ext>
            </a:extLst>
          </p:cNvPr>
          <p:cNvSpPr txBox="1"/>
          <p:nvPr/>
        </p:nvSpPr>
        <p:spPr>
          <a:xfrm>
            <a:off x="202209" y="354568"/>
            <a:ext cx="17883581" cy="369332"/>
          </a:xfrm>
          <a:prstGeom prst="rect">
            <a:avLst/>
          </a:prstGeom>
          <a:solidFill>
            <a:srgbClr val="074E7B"/>
          </a:solidFill>
        </p:spPr>
        <p:txBody>
          <a:bodyPr wrap="square" rtlCol="0">
            <a:spAutoFit/>
          </a:bodyPr>
          <a:lstStyle/>
          <a:p>
            <a:r>
              <a:rPr lang="en-US" b="1" dirty="0">
                <a:solidFill>
                  <a:schemeClr val="bg1"/>
                </a:solidFill>
                <a:latin typeface="Arial Nova" panose="020B0504020202020204" pitchFamily="34" charset="0"/>
              </a:rPr>
              <a:t>Good practice in setting and reporting the undertakings’ targets under the CSRD: Toyota Material Handling Europe, Sustainability Report 2023</a:t>
            </a:r>
          </a:p>
        </p:txBody>
      </p:sp>
    </p:spTree>
    <p:extLst>
      <p:ext uri="{BB962C8B-B14F-4D97-AF65-F5344CB8AC3E}">
        <p14:creationId xmlns:p14="http://schemas.microsoft.com/office/powerpoint/2010/main" val="2847270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TextBox 2"/>
          <p:cNvSpPr txBox="1"/>
          <p:nvPr/>
        </p:nvSpPr>
        <p:spPr>
          <a:xfrm>
            <a:off x="1202428" y="1307597"/>
            <a:ext cx="9541771"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Useful EU tools</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2387957"/>
            <a:ext cx="15323471" cy="7314246"/>
          </a:xfrm>
          <a:prstGeom prst="rect">
            <a:avLst/>
          </a:prstGeom>
        </p:spPr>
        <p:txBody>
          <a:bodyPr wrap="square" lIns="0" tIns="0" rIns="0" bIns="0" rtlCol="0" anchor="t">
            <a:spAutoFit/>
          </a:bodyPr>
          <a:lstStyle/>
          <a:p>
            <a:pPr marL="457200" indent="-457200" algn="l">
              <a:lnSpc>
                <a:spcPts val="4062"/>
              </a:lnSpc>
              <a:buFont typeface="Arial" panose="020B0604020202020204" pitchFamily="34" charset="0"/>
              <a:buChar char="•"/>
            </a:pPr>
            <a:r>
              <a:rPr lang="en-GB" sz="2901" dirty="0">
                <a:solidFill>
                  <a:srgbClr val="000000"/>
                </a:solidFill>
                <a:latin typeface="Arial"/>
                <a:hlinkClick r:id="rId5"/>
              </a:rPr>
              <a:t>Taxonomy navigator:</a:t>
            </a:r>
            <a:endParaRPr lang="en-GB" sz="2901" dirty="0">
              <a:solidFill>
                <a:srgbClr val="000000"/>
              </a:solidFill>
              <a:latin typeface="Arial"/>
            </a:endParaRPr>
          </a:p>
          <a:p>
            <a:pPr marL="914400" lvl="1" indent="-457200">
              <a:lnSpc>
                <a:spcPts val="4062"/>
              </a:lnSpc>
              <a:buFont typeface="Arial" panose="020B0604020202020204" pitchFamily="34" charset="0"/>
              <a:buChar char="•"/>
            </a:pPr>
            <a:r>
              <a:rPr lang="en-GB" sz="2901" dirty="0">
                <a:solidFill>
                  <a:srgbClr val="000000"/>
                </a:solidFill>
                <a:latin typeface="Arial"/>
              </a:rPr>
              <a:t>EU taxonomy compass </a:t>
            </a:r>
          </a:p>
          <a:p>
            <a:pPr marL="914400" lvl="1" indent="-457200">
              <a:lnSpc>
                <a:spcPts val="4062"/>
              </a:lnSpc>
              <a:buFont typeface="Arial" panose="020B0604020202020204" pitchFamily="34" charset="0"/>
              <a:buChar char="•"/>
            </a:pPr>
            <a:r>
              <a:rPr lang="en-GB" sz="2901" dirty="0">
                <a:solidFill>
                  <a:srgbClr val="000000"/>
                </a:solidFill>
                <a:latin typeface="Arial"/>
              </a:rPr>
              <a:t>EU taxonomy calculator: a step-by-step guide on reporting obligations</a:t>
            </a:r>
          </a:p>
          <a:p>
            <a:pPr marL="914400" lvl="1" indent="-457200">
              <a:lnSpc>
                <a:spcPts val="4062"/>
              </a:lnSpc>
              <a:buFont typeface="Arial" panose="020B0604020202020204" pitchFamily="34" charset="0"/>
              <a:buChar char="•"/>
            </a:pPr>
            <a:r>
              <a:rPr lang="en-GB" sz="2901" dirty="0">
                <a:solidFill>
                  <a:srgbClr val="000000"/>
                </a:solidFill>
                <a:latin typeface="Arial"/>
              </a:rPr>
              <a:t>FAQs repository: an overview of questions and answers on the EU taxonomy and its delegated acts</a:t>
            </a:r>
          </a:p>
          <a:p>
            <a:pPr marL="914400" lvl="1" indent="-457200">
              <a:lnSpc>
                <a:spcPts val="4062"/>
              </a:lnSpc>
              <a:buFont typeface="Arial" panose="020B0604020202020204" pitchFamily="34" charset="0"/>
              <a:buChar char="•"/>
            </a:pPr>
            <a:r>
              <a:rPr lang="en-GB" sz="2901" dirty="0">
                <a:solidFill>
                  <a:srgbClr val="000000"/>
                </a:solidFill>
                <a:latin typeface="Arial"/>
              </a:rPr>
              <a:t>EU taxonomy user guide: NACE codes for business activities)</a:t>
            </a:r>
          </a:p>
          <a:p>
            <a:pPr marL="457200" indent="-457200" algn="l">
              <a:lnSpc>
                <a:spcPts val="4062"/>
              </a:lnSpc>
              <a:buFont typeface="Arial" panose="020B0604020202020204" pitchFamily="34" charset="0"/>
              <a:buChar char="•"/>
            </a:pPr>
            <a:r>
              <a:rPr lang="en-GB" sz="2901" dirty="0">
                <a:solidFill>
                  <a:srgbClr val="000000"/>
                </a:solidFill>
                <a:latin typeface="Arial"/>
                <a:hlinkClick r:id="rId6"/>
              </a:rPr>
              <a:t>EFRAG’s implementation guides:</a:t>
            </a:r>
            <a:endParaRPr lang="en-GB" sz="2901" dirty="0">
              <a:solidFill>
                <a:srgbClr val="000000"/>
              </a:solidFill>
              <a:latin typeface="Arial"/>
            </a:endParaRPr>
          </a:p>
          <a:p>
            <a:pPr marL="914400" lvl="1" indent="-457200">
              <a:lnSpc>
                <a:spcPts val="4062"/>
              </a:lnSpc>
              <a:buFont typeface="Arial" panose="020B0604020202020204" pitchFamily="34" charset="0"/>
              <a:buChar char="•"/>
            </a:pPr>
            <a:r>
              <a:rPr lang="en-GB" sz="2901" dirty="0">
                <a:solidFill>
                  <a:srgbClr val="000000"/>
                </a:solidFill>
                <a:latin typeface="Arial"/>
              </a:rPr>
              <a:t>IG 1: Materiality Assessment</a:t>
            </a:r>
          </a:p>
          <a:p>
            <a:pPr marL="914400" lvl="1" indent="-457200">
              <a:lnSpc>
                <a:spcPts val="4062"/>
              </a:lnSpc>
              <a:buFont typeface="Arial" panose="020B0604020202020204" pitchFamily="34" charset="0"/>
              <a:buChar char="•"/>
            </a:pPr>
            <a:r>
              <a:rPr lang="en-GB" sz="2901" dirty="0">
                <a:solidFill>
                  <a:srgbClr val="000000"/>
                </a:solidFill>
                <a:latin typeface="Arial"/>
              </a:rPr>
              <a:t>IG 2: Value Chain</a:t>
            </a:r>
          </a:p>
          <a:p>
            <a:pPr marL="914400" lvl="1" indent="-457200">
              <a:lnSpc>
                <a:spcPts val="4062"/>
              </a:lnSpc>
              <a:buFont typeface="Arial" panose="020B0604020202020204" pitchFamily="34" charset="0"/>
              <a:buChar char="•"/>
            </a:pPr>
            <a:r>
              <a:rPr lang="en-GB" sz="2901" dirty="0">
                <a:solidFill>
                  <a:srgbClr val="000000"/>
                </a:solidFill>
                <a:latin typeface="Arial"/>
              </a:rPr>
              <a:t>IG 3: Detailed ESRS Datapoints and accompanying Explanatory Note</a:t>
            </a:r>
          </a:p>
          <a:p>
            <a:pPr marL="457200" indent="-457200" algn="l">
              <a:lnSpc>
                <a:spcPts val="4062"/>
              </a:lnSpc>
              <a:buFont typeface="Arial" panose="020B0604020202020204" pitchFamily="34" charset="0"/>
              <a:buChar char="•"/>
            </a:pPr>
            <a:r>
              <a:rPr lang="en-GB" sz="2901" dirty="0">
                <a:solidFill>
                  <a:srgbClr val="000000"/>
                </a:solidFill>
                <a:latin typeface="Arial"/>
                <a:hlinkClick r:id="rId7"/>
              </a:rPr>
              <a:t>EFRAG Q&amp;A publications</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hlinkClick r:id="rId8"/>
              </a:rPr>
              <a:t>ESRS-ISSB Standards interoperability guidance </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hlinkClick r:id="rId9"/>
              </a:rPr>
              <a:t>GRI &amp; ESRS interoperability draft</a:t>
            </a:r>
            <a:endParaRPr lang="en-GB" sz="2901" dirty="0">
              <a:solidFill>
                <a:srgbClr val="000000"/>
              </a:solidFill>
              <a:latin typeface="Arial"/>
            </a:endParaRPr>
          </a:p>
          <a:p>
            <a:pPr marL="457200" indent="-457200" algn="l">
              <a:lnSpc>
                <a:spcPts val="4062"/>
              </a:lnSpc>
              <a:buFont typeface="Arial" panose="020B0604020202020204" pitchFamily="34" charset="0"/>
              <a:buChar char="•"/>
            </a:pPr>
            <a:endParaRPr lang="en-GB"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Tree>
    <p:extLst>
      <p:ext uri="{BB962C8B-B14F-4D97-AF65-F5344CB8AC3E}">
        <p14:creationId xmlns:p14="http://schemas.microsoft.com/office/powerpoint/2010/main" val="1698063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TextBox 2"/>
          <p:cNvSpPr txBox="1"/>
          <p:nvPr/>
        </p:nvSpPr>
        <p:spPr>
          <a:xfrm>
            <a:off x="1202428" y="1307597"/>
            <a:ext cx="12284971"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Useful links</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a:spLocks/>
          </p:cNvSpPr>
          <p:nvPr/>
        </p:nvSpPr>
        <p:spPr>
          <a:xfrm>
            <a:off x="1202428" y="2628900"/>
            <a:ext cx="15323471" cy="6788461"/>
          </a:xfrm>
          <a:prstGeom prst="rect">
            <a:avLst/>
          </a:prstGeom>
        </p:spPr>
        <p:txBody>
          <a:bodyPr wrap="square" lIns="0" tIns="0" rIns="0" bIns="0" rtlCol="0" anchor="t">
            <a:spAutoFit/>
          </a:bodyPr>
          <a:lstStyle/>
          <a:p>
            <a:pPr marL="457200" indent="-457200" algn="l">
              <a:lnSpc>
                <a:spcPts val="4062"/>
              </a:lnSpc>
              <a:buFont typeface="Arial" panose="020B0604020202020204" pitchFamily="34" charset="0"/>
              <a:buChar char="•"/>
            </a:pPr>
            <a:r>
              <a:rPr lang="en-GB" sz="2901" dirty="0">
                <a:solidFill>
                  <a:srgbClr val="000000"/>
                </a:solidFill>
                <a:latin typeface="Arial"/>
              </a:rPr>
              <a:t>Toyota Material Handling Europe, </a:t>
            </a:r>
            <a:r>
              <a:rPr lang="en-GB" sz="2901" dirty="0">
                <a:solidFill>
                  <a:srgbClr val="000000"/>
                </a:solidFill>
                <a:latin typeface="Arial"/>
                <a:hlinkClick r:id="rId5"/>
              </a:rPr>
              <a:t>Sustainability Report 2023</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US" sz="2901" dirty="0">
                <a:solidFill>
                  <a:srgbClr val="000000"/>
                </a:solidFill>
                <a:latin typeface="Arial"/>
              </a:rPr>
              <a:t>THE BORREGAARD GROUP, </a:t>
            </a:r>
            <a:r>
              <a:rPr lang="en-US" sz="2901" dirty="0">
                <a:solidFill>
                  <a:srgbClr val="000000"/>
                </a:solidFill>
                <a:latin typeface="Arial"/>
                <a:hlinkClick r:id="rId6"/>
              </a:rPr>
              <a:t>Sustainability Report 2023</a:t>
            </a:r>
            <a:endParaRPr lang="en-US"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rPr>
              <a:t>CEZ, </a:t>
            </a:r>
            <a:r>
              <a:rPr lang="en-GB" sz="2901" dirty="0">
                <a:solidFill>
                  <a:srgbClr val="000000"/>
                </a:solidFill>
                <a:latin typeface="Arial"/>
                <a:hlinkClick r:id="rId7"/>
              </a:rPr>
              <a:t>Sustainability Report 2023</a:t>
            </a:r>
            <a:endParaRPr lang="en-GB" sz="2901" dirty="0">
              <a:solidFill>
                <a:srgbClr val="000000"/>
              </a:solidFill>
              <a:latin typeface="Arial"/>
            </a:endParaRPr>
          </a:p>
          <a:p>
            <a:pPr marL="457200" indent="-457200">
              <a:lnSpc>
                <a:spcPts val="4062"/>
              </a:lnSpc>
              <a:buFont typeface="Arial" panose="020B0604020202020204" pitchFamily="34" charset="0"/>
              <a:buChar char="•"/>
            </a:pPr>
            <a:r>
              <a:rPr lang="en-GB" sz="2901" dirty="0">
                <a:solidFill>
                  <a:srgbClr val="000000"/>
                </a:solidFill>
                <a:latin typeface="Arial"/>
                <a:hlinkClick r:id="rId8"/>
              </a:rPr>
              <a:t>DEFRA emissions factor database</a:t>
            </a:r>
            <a:endParaRPr lang="cs-CZ" sz="2901" dirty="0">
              <a:solidFill>
                <a:srgbClr val="000000"/>
              </a:solidFill>
              <a:latin typeface="Arial"/>
            </a:endParaRPr>
          </a:p>
          <a:p>
            <a:pPr marL="457200" indent="-457200">
              <a:lnSpc>
                <a:spcPts val="4062"/>
              </a:lnSpc>
              <a:buFont typeface="Arial" panose="020B0604020202020204" pitchFamily="34" charset="0"/>
              <a:buChar char="•"/>
            </a:pPr>
            <a:r>
              <a:rPr lang="cs-CZ" sz="2901" dirty="0">
                <a:solidFill>
                  <a:srgbClr val="000000"/>
                </a:solidFill>
                <a:latin typeface="Arial"/>
                <a:hlinkClick r:id="rId9"/>
              </a:rPr>
              <a:t>GHG </a:t>
            </a:r>
            <a:r>
              <a:rPr lang="cs-CZ" sz="2901" dirty="0" err="1">
                <a:solidFill>
                  <a:srgbClr val="000000"/>
                </a:solidFill>
                <a:latin typeface="Arial"/>
                <a:hlinkClick r:id="rId9"/>
              </a:rPr>
              <a:t>Protocol</a:t>
            </a:r>
            <a:endParaRPr lang="en-GB" sz="2901" dirty="0">
              <a:solidFill>
                <a:srgbClr val="000000"/>
              </a:solidFill>
              <a:latin typeface="Arial"/>
            </a:endParaRPr>
          </a:p>
          <a:p>
            <a:pPr marL="457200" indent="-457200" algn="l">
              <a:lnSpc>
                <a:spcPts val="4062"/>
              </a:lnSpc>
              <a:buFont typeface="Arial" panose="020B0604020202020204" pitchFamily="34" charset="0"/>
              <a:buChar char="•"/>
            </a:pPr>
            <a:endParaRPr lang="en-GB" sz="2901" dirty="0">
              <a:solidFill>
                <a:srgbClr val="000000"/>
              </a:solidFill>
              <a:latin typeface="Arial"/>
            </a:endParaRPr>
          </a:p>
          <a:p>
            <a:pPr algn="l">
              <a:lnSpc>
                <a:spcPts val="4062"/>
              </a:lnSpc>
            </a:pPr>
            <a:r>
              <a:rPr lang="en-GB" sz="3200" b="1" dirty="0">
                <a:solidFill>
                  <a:srgbClr val="000000"/>
                </a:solidFill>
                <a:latin typeface="Arial"/>
              </a:rPr>
              <a:t>Directives:</a:t>
            </a:r>
          </a:p>
          <a:p>
            <a:pPr marL="457200" indent="-457200" algn="l">
              <a:lnSpc>
                <a:spcPts val="4062"/>
              </a:lnSpc>
              <a:buFont typeface="Arial" panose="020B0604020202020204" pitchFamily="34" charset="0"/>
              <a:buChar char="•"/>
            </a:pPr>
            <a:r>
              <a:rPr lang="en-GB" sz="2901" dirty="0">
                <a:solidFill>
                  <a:srgbClr val="000000"/>
                </a:solidFill>
                <a:latin typeface="Arial"/>
              </a:rPr>
              <a:t>Non-financial reporting directive </a:t>
            </a:r>
            <a:r>
              <a:rPr lang="en-GB" sz="2901" dirty="0">
                <a:solidFill>
                  <a:srgbClr val="000000"/>
                </a:solidFill>
                <a:latin typeface="Arial"/>
                <a:hlinkClick r:id="rId10"/>
              </a:rPr>
              <a:t>(NFRD)</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rPr>
              <a:t>Sustainable Finance Directive </a:t>
            </a:r>
            <a:r>
              <a:rPr lang="en-GB" sz="2901" dirty="0">
                <a:solidFill>
                  <a:srgbClr val="000000"/>
                </a:solidFill>
                <a:latin typeface="Arial"/>
                <a:hlinkClick r:id="rId11"/>
              </a:rPr>
              <a:t>(SFRD)</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rPr>
              <a:t>Corporate Sustainability Reporting Directive </a:t>
            </a:r>
            <a:r>
              <a:rPr lang="en-GB" sz="2901" dirty="0">
                <a:solidFill>
                  <a:srgbClr val="000000"/>
                </a:solidFill>
                <a:latin typeface="Arial"/>
                <a:hlinkClick r:id="rId12"/>
              </a:rPr>
              <a:t>(CSRD)</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rPr>
              <a:t>EU Taxonomy </a:t>
            </a:r>
            <a:r>
              <a:rPr lang="en-GB" sz="2901" dirty="0">
                <a:solidFill>
                  <a:srgbClr val="000000"/>
                </a:solidFill>
                <a:latin typeface="Arial"/>
                <a:hlinkClick r:id="rId13"/>
              </a:rPr>
              <a:t>(EUT)</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rPr>
              <a:t>European Sustainability Reporting Standards </a:t>
            </a:r>
            <a:r>
              <a:rPr lang="en-GB" sz="2901" dirty="0">
                <a:solidFill>
                  <a:srgbClr val="000000"/>
                </a:solidFill>
                <a:latin typeface="Arial"/>
                <a:hlinkClick r:id="rId14"/>
              </a:rPr>
              <a:t>(ESRS)</a:t>
            </a:r>
            <a:endParaRPr lang="en-GB"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rPr>
              <a:t>Corporate Sustainability Due Diligence Directive </a:t>
            </a:r>
            <a:r>
              <a:rPr lang="en-GB" sz="2901" dirty="0">
                <a:solidFill>
                  <a:srgbClr val="000000"/>
                </a:solidFill>
                <a:latin typeface="Arial"/>
                <a:hlinkClick r:id="rId15"/>
              </a:rPr>
              <a:t>(CSDDD)</a:t>
            </a:r>
            <a:endParaRPr lang="en-GB"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Tree>
    <p:extLst>
      <p:ext uri="{BB962C8B-B14F-4D97-AF65-F5344CB8AC3E}">
        <p14:creationId xmlns:p14="http://schemas.microsoft.com/office/powerpoint/2010/main" val="2377730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TextBox 2"/>
          <p:cNvSpPr txBox="1"/>
          <p:nvPr/>
        </p:nvSpPr>
        <p:spPr>
          <a:xfrm>
            <a:off x="1202429" y="1307597"/>
            <a:ext cx="6475596" cy="1080360"/>
          </a:xfrm>
          <a:prstGeom prst="rect">
            <a:avLst/>
          </a:prstGeom>
        </p:spPr>
        <p:txBody>
          <a:bodyPr lIns="0" tIns="0" rIns="0" bIns="0" rtlCol="0" anchor="t">
            <a:spAutoFit/>
          </a:bodyPr>
          <a:lstStyle/>
          <a:p>
            <a:pPr algn="l">
              <a:lnSpc>
                <a:spcPts val="8939"/>
              </a:lnSpc>
            </a:pPr>
            <a:r>
              <a:rPr lang="cs-CZ" sz="6385" dirty="0">
                <a:solidFill>
                  <a:srgbClr val="000000"/>
                </a:solidFill>
                <a:latin typeface="Arial Bold"/>
              </a:rPr>
              <a:t>Agenda</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3014189"/>
            <a:ext cx="15323471" cy="5211107"/>
          </a:xfrm>
          <a:prstGeom prst="rect">
            <a:avLst/>
          </a:prstGeom>
        </p:spPr>
        <p:txBody>
          <a:bodyPr wrap="square" lIns="0" tIns="0" rIns="0" bIns="0" rtlCol="0" anchor="t">
            <a:spAutoFit/>
          </a:bodyPr>
          <a:lstStyle/>
          <a:p>
            <a:pPr algn="l">
              <a:lnSpc>
                <a:spcPts val="4062"/>
              </a:lnSpc>
            </a:pPr>
            <a:r>
              <a:rPr lang="cs-CZ" sz="2901" b="1" dirty="0" err="1">
                <a:solidFill>
                  <a:srgbClr val="000000"/>
                </a:solidFill>
                <a:latin typeface="Arial"/>
              </a:rPr>
              <a:t>Theoretical</a:t>
            </a:r>
            <a:r>
              <a:rPr lang="cs-CZ" sz="2901" b="1" dirty="0">
                <a:solidFill>
                  <a:srgbClr val="000000"/>
                </a:solidFill>
                <a:latin typeface="Arial"/>
              </a:rPr>
              <a:t> part</a:t>
            </a:r>
            <a:r>
              <a:rPr lang="en-GB" sz="2901" b="1" dirty="0">
                <a:solidFill>
                  <a:srgbClr val="000000"/>
                </a:solidFill>
                <a:latin typeface="Arial"/>
              </a:rPr>
              <a:t>:</a:t>
            </a:r>
            <a:endParaRPr lang="cs-CZ" sz="2901" b="1" dirty="0">
              <a:solidFill>
                <a:srgbClr val="000000"/>
              </a:solidFill>
              <a:latin typeface="Arial"/>
            </a:endParaRPr>
          </a:p>
          <a:p>
            <a:pPr marL="457200" indent="-457200" algn="l">
              <a:lnSpc>
                <a:spcPts val="4062"/>
              </a:lnSpc>
              <a:buFont typeface="Arial" panose="020B0604020202020204" pitchFamily="34" charset="0"/>
              <a:buChar char="•"/>
            </a:pPr>
            <a:r>
              <a:rPr lang="en-US" sz="2901" dirty="0">
                <a:solidFill>
                  <a:srgbClr val="000000"/>
                </a:solidFill>
                <a:latin typeface="Arial"/>
              </a:rPr>
              <a:t>What is ESG and why it’s important</a:t>
            </a:r>
          </a:p>
          <a:p>
            <a:pPr marL="457200" indent="-457200" algn="l">
              <a:lnSpc>
                <a:spcPts val="4062"/>
              </a:lnSpc>
              <a:buFont typeface="Arial" panose="020B0604020202020204" pitchFamily="34" charset="0"/>
              <a:buChar char="•"/>
            </a:pPr>
            <a:r>
              <a:rPr lang="en-US" sz="2901" dirty="0">
                <a:solidFill>
                  <a:srgbClr val="000000"/>
                </a:solidFill>
                <a:latin typeface="Arial"/>
              </a:rPr>
              <a:t>ESG in the EU</a:t>
            </a:r>
          </a:p>
          <a:p>
            <a:pPr marL="457200" indent="-457200" algn="l">
              <a:lnSpc>
                <a:spcPts val="4062"/>
              </a:lnSpc>
              <a:buFont typeface="Arial" panose="020B0604020202020204" pitchFamily="34" charset="0"/>
              <a:buChar char="•"/>
            </a:pPr>
            <a:r>
              <a:rPr lang="en-US" sz="2901" dirty="0">
                <a:solidFill>
                  <a:srgbClr val="000000"/>
                </a:solidFill>
                <a:latin typeface="Arial"/>
              </a:rPr>
              <a:t>Who needs to report</a:t>
            </a:r>
          </a:p>
          <a:p>
            <a:pPr marL="457200" indent="-457200" algn="l">
              <a:lnSpc>
                <a:spcPts val="4062"/>
              </a:lnSpc>
              <a:buFont typeface="Arial" panose="020B0604020202020204" pitchFamily="34" charset="0"/>
              <a:buChar char="•"/>
            </a:pPr>
            <a:r>
              <a:rPr lang="en-US" sz="2901" dirty="0">
                <a:solidFill>
                  <a:srgbClr val="000000"/>
                </a:solidFill>
                <a:latin typeface="Arial"/>
              </a:rPr>
              <a:t>CSRD, ESRS </a:t>
            </a:r>
            <a:r>
              <a:rPr lang="en-GB" sz="2901" dirty="0">
                <a:solidFill>
                  <a:srgbClr val="000000"/>
                </a:solidFill>
                <a:latin typeface="Arial"/>
              </a:rPr>
              <a:t>&amp; EUT</a:t>
            </a:r>
            <a:endParaRPr lang="en-US" sz="2901" dirty="0">
              <a:solidFill>
                <a:srgbClr val="000000"/>
              </a:solidFill>
              <a:latin typeface="Arial"/>
            </a:endParaRPr>
          </a:p>
          <a:p>
            <a:pPr algn="l">
              <a:lnSpc>
                <a:spcPts val="4062"/>
              </a:lnSpc>
            </a:pPr>
            <a:r>
              <a:rPr lang="en-US" sz="2901" b="1" dirty="0">
                <a:solidFill>
                  <a:srgbClr val="000000"/>
                </a:solidFill>
                <a:latin typeface="Arial"/>
              </a:rPr>
              <a:t>Practical part:</a:t>
            </a:r>
          </a:p>
          <a:p>
            <a:pPr marL="457200" indent="-457200" algn="l">
              <a:lnSpc>
                <a:spcPts val="4062"/>
              </a:lnSpc>
              <a:buFont typeface="Arial" panose="020B0604020202020204" pitchFamily="34" charset="0"/>
              <a:buChar char="•"/>
            </a:pPr>
            <a:r>
              <a:rPr lang="en-US" sz="2901" dirty="0">
                <a:solidFill>
                  <a:srgbClr val="000000"/>
                </a:solidFill>
                <a:latin typeface="Arial"/>
              </a:rPr>
              <a:t>Examples of good practice</a:t>
            </a:r>
          </a:p>
          <a:p>
            <a:pPr marL="457200" indent="-457200" algn="l">
              <a:lnSpc>
                <a:spcPts val="4062"/>
              </a:lnSpc>
              <a:buFont typeface="Arial" panose="020B0604020202020204" pitchFamily="34" charset="0"/>
              <a:buChar char="•"/>
            </a:pPr>
            <a:r>
              <a:rPr lang="en-US" sz="2901" dirty="0">
                <a:solidFill>
                  <a:srgbClr val="000000"/>
                </a:solidFill>
                <a:latin typeface="Arial"/>
              </a:rPr>
              <a:t>Summary</a:t>
            </a:r>
          </a:p>
          <a:p>
            <a:pPr marL="457200" indent="-457200" algn="l">
              <a:lnSpc>
                <a:spcPts val="4062"/>
              </a:lnSpc>
              <a:buFont typeface="Arial" panose="020B0604020202020204" pitchFamily="34" charset="0"/>
              <a:buChar char="•"/>
            </a:pPr>
            <a:r>
              <a:rPr lang="en-US" sz="2901" dirty="0">
                <a:solidFill>
                  <a:srgbClr val="000000"/>
                </a:solidFill>
                <a:latin typeface="Arial"/>
              </a:rPr>
              <a:t>Useful links</a:t>
            </a:r>
          </a:p>
          <a:p>
            <a:pPr marL="457200" indent="-457200" algn="l">
              <a:lnSpc>
                <a:spcPts val="4062"/>
              </a:lnSpc>
              <a:buFont typeface="Arial" panose="020B0604020202020204" pitchFamily="34" charset="0"/>
              <a:buChar char="•"/>
            </a:pPr>
            <a:r>
              <a:rPr lang="en-US" sz="2901" dirty="0">
                <a:solidFill>
                  <a:srgbClr val="000000"/>
                </a:solidFill>
                <a:latin typeface="Arial"/>
              </a:rPr>
              <a:t>Q&amp;A</a:t>
            </a:r>
            <a:endParaRPr lang="cs-CZ"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TextBox 2"/>
          <p:cNvSpPr txBox="1"/>
          <p:nvPr/>
        </p:nvSpPr>
        <p:spPr>
          <a:xfrm>
            <a:off x="1202428" y="1307597"/>
            <a:ext cx="12284971"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Summary</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2628900"/>
            <a:ext cx="15323471" cy="6262676"/>
          </a:xfrm>
          <a:prstGeom prst="rect">
            <a:avLst/>
          </a:prstGeom>
        </p:spPr>
        <p:txBody>
          <a:bodyPr wrap="square" lIns="0" tIns="0" rIns="0" bIns="0" rtlCol="0" anchor="t">
            <a:spAutoFit/>
          </a:bodyPr>
          <a:lstStyle/>
          <a:p>
            <a:pPr marL="457200" indent="-457200" algn="l">
              <a:lnSpc>
                <a:spcPts val="4062"/>
              </a:lnSpc>
              <a:buFont typeface="Arial" panose="020B0604020202020204" pitchFamily="34" charset="0"/>
              <a:buChar char="•"/>
            </a:pPr>
            <a:r>
              <a:rPr lang="en-US" sz="2901" dirty="0">
                <a:solidFill>
                  <a:srgbClr val="000000"/>
                </a:solidFill>
                <a:latin typeface="Arial"/>
              </a:rPr>
              <a:t>Outside of the scope of companies required by the jurisdiction, the pressure to report on sustainability can come from the company’s value chain and other stakeholders</a:t>
            </a:r>
          </a:p>
          <a:p>
            <a:pPr marL="457200" indent="-457200">
              <a:lnSpc>
                <a:spcPts val="4062"/>
              </a:lnSpc>
              <a:buFont typeface="Arial" panose="020B0604020202020204" pitchFamily="34" charset="0"/>
              <a:buChar char="•"/>
            </a:pPr>
            <a:r>
              <a:rPr lang="en-US" sz="2901" dirty="0">
                <a:solidFill>
                  <a:srgbClr val="000000"/>
                </a:solidFill>
                <a:latin typeface="Arial"/>
              </a:rPr>
              <a:t>Preparations are </a:t>
            </a:r>
            <a:r>
              <a:rPr lang="en-GB" sz="2901" dirty="0">
                <a:solidFill>
                  <a:srgbClr val="000000"/>
                </a:solidFill>
                <a:latin typeface="Arial"/>
              </a:rPr>
              <a:t>recommended </a:t>
            </a:r>
            <a:r>
              <a:rPr lang="en-US" sz="2901" dirty="0">
                <a:solidFill>
                  <a:srgbClr val="000000"/>
                </a:solidFill>
                <a:latin typeface="Arial"/>
              </a:rPr>
              <a:t>to star</a:t>
            </a:r>
            <a:r>
              <a:rPr lang="cs-CZ" sz="2901" dirty="0">
                <a:solidFill>
                  <a:srgbClr val="000000"/>
                </a:solidFill>
                <a:latin typeface="Arial"/>
              </a:rPr>
              <a:t>t </a:t>
            </a:r>
            <a:r>
              <a:rPr lang="cs-CZ" sz="2901" dirty="0" err="1">
                <a:solidFill>
                  <a:srgbClr val="000000"/>
                </a:solidFill>
                <a:latin typeface="Arial"/>
              </a:rPr>
              <a:t>at</a:t>
            </a:r>
            <a:r>
              <a:rPr lang="cs-CZ" sz="2901" dirty="0">
                <a:solidFill>
                  <a:srgbClr val="000000"/>
                </a:solidFill>
                <a:latin typeface="Arial"/>
              </a:rPr>
              <a:t> least a </a:t>
            </a:r>
            <a:r>
              <a:rPr lang="en-GB" sz="2901" dirty="0">
                <a:solidFill>
                  <a:srgbClr val="000000"/>
                </a:solidFill>
                <a:latin typeface="Arial"/>
              </a:rPr>
              <a:t>1.5 years </a:t>
            </a:r>
            <a:r>
              <a:rPr lang="cs-CZ" sz="2901" dirty="0" err="1">
                <a:solidFill>
                  <a:srgbClr val="000000"/>
                </a:solidFill>
                <a:latin typeface="Arial"/>
              </a:rPr>
              <a:t>before</a:t>
            </a:r>
            <a:r>
              <a:rPr lang="cs-CZ" sz="2901" dirty="0">
                <a:solidFill>
                  <a:srgbClr val="000000"/>
                </a:solidFill>
                <a:latin typeface="Arial"/>
              </a:rPr>
              <a:t> reporting</a:t>
            </a:r>
            <a:r>
              <a:rPr lang="en-GB" sz="2901" dirty="0">
                <a:solidFill>
                  <a:srgbClr val="000000"/>
                </a:solidFill>
                <a:latin typeface="Arial"/>
              </a:rPr>
              <a:t> as data collection can be complex and might require data from the other undertakings in the value chain</a:t>
            </a:r>
            <a:endParaRPr lang="en-US" sz="2901" dirty="0">
              <a:solidFill>
                <a:srgbClr val="000000"/>
              </a:solidFill>
              <a:latin typeface="Arial"/>
            </a:endParaRPr>
          </a:p>
          <a:p>
            <a:pPr marL="457200" indent="-457200" algn="l">
              <a:lnSpc>
                <a:spcPts val="4062"/>
              </a:lnSpc>
              <a:buFont typeface="Arial" panose="020B0604020202020204" pitchFamily="34" charset="0"/>
              <a:buChar char="•"/>
            </a:pPr>
            <a:r>
              <a:rPr lang="en-US" sz="2901" dirty="0">
                <a:solidFill>
                  <a:srgbClr val="000000"/>
                </a:solidFill>
                <a:latin typeface="Arial"/>
              </a:rPr>
              <a:t>Complex ESG agenda requires a multidisciplinary approach</a:t>
            </a:r>
          </a:p>
          <a:p>
            <a:pPr marL="457200" indent="-457200" algn="l">
              <a:lnSpc>
                <a:spcPts val="4062"/>
              </a:lnSpc>
              <a:buFont typeface="Arial" panose="020B0604020202020204" pitchFamily="34" charset="0"/>
              <a:buChar char="•"/>
            </a:pPr>
            <a:r>
              <a:rPr lang="en-US" sz="2901" dirty="0">
                <a:solidFill>
                  <a:srgbClr val="000000"/>
                </a:solidFill>
                <a:latin typeface="Arial"/>
              </a:rPr>
              <a:t>Final report in the XBLR format</a:t>
            </a:r>
          </a:p>
          <a:p>
            <a:pPr marL="457200" indent="-457200" algn="l">
              <a:lnSpc>
                <a:spcPts val="4062"/>
              </a:lnSpc>
              <a:buFont typeface="Arial" panose="020B0604020202020204" pitchFamily="34" charset="0"/>
              <a:buChar char="•"/>
            </a:pPr>
            <a:r>
              <a:rPr lang="en-GB" sz="2901" dirty="0">
                <a:solidFill>
                  <a:srgbClr val="000000"/>
                </a:solidFill>
                <a:latin typeface="Arial"/>
              </a:rPr>
              <a:t>Auditing entity might differ depending on the national legislative</a:t>
            </a:r>
          </a:p>
          <a:p>
            <a:pPr marL="457200" indent="-457200" algn="l">
              <a:lnSpc>
                <a:spcPts val="4062"/>
              </a:lnSpc>
              <a:buFont typeface="Arial" panose="020B0604020202020204" pitchFamily="34" charset="0"/>
              <a:buChar char="•"/>
            </a:pPr>
            <a:r>
              <a:rPr lang="en-GB" sz="2901" dirty="0">
                <a:solidFill>
                  <a:srgbClr val="000000"/>
                </a:solidFill>
                <a:latin typeface="Arial"/>
              </a:rPr>
              <a:t>International Standard on Assurance Engagement 3000 (Revised);</a:t>
            </a:r>
          </a:p>
          <a:p>
            <a:pPr marL="914400" lvl="1" indent="-457200">
              <a:lnSpc>
                <a:spcPts val="4062"/>
              </a:lnSpc>
              <a:buFont typeface="Arial" panose="020B0604020202020204" pitchFamily="34" charset="0"/>
              <a:buChar char="•"/>
            </a:pPr>
            <a:r>
              <a:rPr lang="en-GB" sz="2901" dirty="0">
                <a:solidFill>
                  <a:srgbClr val="000000"/>
                </a:solidFill>
                <a:latin typeface="Arial"/>
              </a:rPr>
              <a:t>Applies to assurance engagements on sustainability reporting</a:t>
            </a:r>
          </a:p>
          <a:p>
            <a:pPr marL="914400" lvl="1" indent="-457200">
              <a:lnSpc>
                <a:spcPts val="4062"/>
              </a:lnSpc>
              <a:buFont typeface="Arial" panose="020B0604020202020204" pitchFamily="34" charset="0"/>
              <a:buChar char="•"/>
            </a:pPr>
            <a:r>
              <a:rPr lang="en-GB" sz="2901" dirty="0">
                <a:solidFill>
                  <a:srgbClr val="000000"/>
                </a:solidFill>
                <a:latin typeface="Arial"/>
              </a:rPr>
              <a:t>Currently the key global assurance framework accepted by the market</a:t>
            </a:r>
          </a:p>
          <a:p>
            <a:pPr marL="457200" indent="-457200">
              <a:lnSpc>
                <a:spcPts val="4062"/>
              </a:lnSpc>
              <a:buFont typeface="Arial" panose="020B0604020202020204" pitchFamily="34" charset="0"/>
              <a:buChar char="•"/>
            </a:pPr>
            <a:r>
              <a:rPr lang="en-GB" sz="2901" dirty="0">
                <a:solidFill>
                  <a:srgbClr val="000000"/>
                </a:solidFill>
                <a:latin typeface="Arial"/>
              </a:rPr>
              <a:t>ESG is an opportunity as much as a challenge</a:t>
            </a: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pic>
        <p:nvPicPr>
          <p:cNvPr id="6" name="Picture 5">
            <a:extLst>
              <a:ext uri="{FF2B5EF4-FFF2-40B4-BE49-F238E27FC236}">
                <a16:creationId xmlns:a16="http://schemas.microsoft.com/office/drawing/2014/main" id="{A1085017-7A41-8591-1DBE-3282E6255A90}"/>
              </a:ext>
            </a:extLst>
          </p:cNvPr>
          <p:cNvPicPr>
            <a:picLocks noChangeAspect="1"/>
          </p:cNvPicPr>
          <p:nvPr/>
        </p:nvPicPr>
        <p:blipFill>
          <a:blip r:embed="rId5"/>
          <a:stretch>
            <a:fillRect/>
          </a:stretch>
        </p:blipFill>
        <p:spPr>
          <a:xfrm rot="360981">
            <a:off x="13702401" y="4902480"/>
            <a:ext cx="4352720" cy="4331357"/>
          </a:xfrm>
          <a:prstGeom prst="rect">
            <a:avLst/>
          </a:prstGeom>
        </p:spPr>
      </p:pic>
      <p:pic>
        <p:nvPicPr>
          <p:cNvPr id="7" name="Graphic 6" descr="Bee outline">
            <a:extLst>
              <a:ext uri="{FF2B5EF4-FFF2-40B4-BE49-F238E27FC236}">
                <a16:creationId xmlns:a16="http://schemas.microsoft.com/office/drawing/2014/main" id="{507BD516-31FD-47B9-1782-4790593D1CE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9481352">
            <a:off x="9178859" y="8434376"/>
            <a:ext cx="914400" cy="914400"/>
          </a:xfrm>
          <a:prstGeom prst="rect">
            <a:avLst/>
          </a:prstGeom>
        </p:spPr>
      </p:pic>
    </p:spTree>
    <p:extLst>
      <p:ext uri="{BB962C8B-B14F-4D97-AF65-F5344CB8AC3E}">
        <p14:creationId xmlns:p14="http://schemas.microsoft.com/office/powerpoint/2010/main" val="1746268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AutoShape 2"/>
          <p:cNvSpPr/>
          <p:nvPr/>
        </p:nvSpPr>
        <p:spPr>
          <a:xfrm flipV="1">
            <a:off x="687309" y="9732890"/>
            <a:ext cx="16571991" cy="19050"/>
          </a:xfrm>
          <a:prstGeom prst="line">
            <a:avLst/>
          </a:prstGeom>
          <a:ln w="38100" cap="flat">
            <a:solidFill>
              <a:srgbClr val="A2224C"/>
            </a:solidFill>
            <a:prstDash val="solid"/>
            <a:headEnd type="none" w="sm" len="sm"/>
            <a:tailEnd type="none" w="sm" len="sm"/>
          </a:ln>
        </p:spPr>
        <p:txBody>
          <a:bodyPr/>
          <a:lstStyle/>
          <a:p>
            <a:endParaRPr lang="es-AR"/>
          </a:p>
        </p:txBody>
      </p:sp>
      <p:sp>
        <p:nvSpPr>
          <p:cNvPr id="3" name="AutoShape 3"/>
          <p:cNvSpPr/>
          <p:nvPr/>
        </p:nvSpPr>
        <p:spPr>
          <a:xfrm flipH="1" flipV="1">
            <a:off x="677784" y="681365"/>
            <a:ext cx="9498" cy="9051525"/>
          </a:xfrm>
          <a:prstGeom prst="line">
            <a:avLst/>
          </a:prstGeom>
          <a:ln w="38100" cap="flat">
            <a:solidFill>
              <a:srgbClr val="A2224C"/>
            </a:solidFill>
            <a:prstDash val="solid"/>
            <a:headEnd type="none" w="sm" len="sm"/>
            <a:tailEnd type="none" w="sm" len="sm"/>
          </a:ln>
        </p:spPr>
        <p:txBody>
          <a:bodyPr/>
          <a:lstStyle/>
          <a:p>
            <a:endParaRPr lang="es-AR"/>
          </a:p>
        </p:txBody>
      </p:sp>
      <p:grpSp>
        <p:nvGrpSpPr>
          <p:cNvPr id="4" name="Group 4"/>
          <p:cNvGrpSpPr/>
          <p:nvPr/>
        </p:nvGrpSpPr>
        <p:grpSpPr>
          <a:xfrm>
            <a:off x="677784" y="662315"/>
            <a:ext cx="16600566" cy="9070575"/>
            <a:chOff x="0" y="0"/>
            <a:chExt cx="22134088" cy="12094101"/>
          </a:xfrm>
        </p:grpSpPr>
        <p:sp>
          <p:nvSpPr>
            <p:cNvPr id="5" name="AutoShape 5"/>
            <p:cNvSpPr/>
            <p:nvPr/>
          </p:nvSpPr>
          <p:spPr>
            <a:xfrm>
              <a:off x="0" y="25400"/>
              <a:ext cx="22108688" cy="0"/>
            </a:xfrm>
            <a:prstGeom prst="line">
              <a:avLst/>
            </a:prstGeom>
            <a:ln w="50800" cap="flat">
              <a:solidFill>
                <a:srgbClr val="A2224C"/>
              </a:solidFill>
              <a:prstDash val="solid"/>
              <a:headEnd type="none" w="sm" len="sm"/>
              <a:tailEnd type="none" w="sm" len="sm"/>
            </a:ln>
          </p:spPr>
          <p:txBody>
            <a:bodyPr/>
            <a:lstStyle/>
            <a:p>
              <a:endParaRPr lang="es-AR"/>
            </a:p>
          </p:txBody>
        </p:sp>
        <p:sp>
          <p:nvSpPr>
            <p:cNvPr id="6" name="AutoShape 6"/>
            <p:cNvSpPr/>
            <p:nvPr/>
          </p:nvSpPr>
          <p:spPr>
            <a:xfrm flipH="1" flipV="1">
              <a:off x="22108688" y="12718"/>
              <a:ext cx="0" cy="12081383"/>
            </a:xfrm>
            <a:prstGeom prst="line">
              <a:avLst/>
            </a:prstGeom>
            <a:ln w="50800" cap="flat">
              <a:solidFill>
                <a:srgbClr val="A2224C"/>
              </a:solidFill>
              <a:prstDash val="solid"/>
              <a:headEnd type="none" w="sm" len="sm"/>
              <a:tailEnd type="none" w="sm" len="sm"/>
            </a:ln>
          </p:spPr>
          <p:txBody>
            <a:bodyPr/>
            <a:lstStyle/>
            <a:p>
              <a:endParaRPr lang="es-AR"/>
            </a:p>
          </p:txBody>
        </p:sp>
      </p:grpSp>
      <p:sp>
        <p:nvSpPr>
          <p:cNvPr id="7" name="TextBox 7"/>
          <p:cNvSpPr txBox="1"/>
          <p:nvPr/>
        </p:nvSpPr>
        <p:spPr>
          <a:xfrm>
            <a:off x="7029694" y="3924300"/>
            <a:ext cx="4228612" cy="1756891"/>
          </a:xfrm>
          <a:prstGeom prst="rect">
            <a:avLst/>
          </a:prstGeom>
        </p:spPr>
        <p:txBody>
          <a:bodyPr wrap="square" lIns="0" tIns="0" rIns="0" bIns="0" rtlCol="0" anchor="t">
            <a:spAutoFit/>
          </a:bodyPr>
          <a:lstStyle/>
          <a:p>
            <a:pPr algn="l">
              <a:lnSpc>
                <a:spcPts val="8939"/>
              </a:lnSpc>
            </a:pPr>
            <a:r>
              <a:rPr lang="en-US" sz="6385" dirty="0">
                <a:solidFill>
                  <a:srgbClr val="000000"/>
                </a:solidFill>
                <a:latin typeface="Arial"/>
              </a:rPr>
              <a:t>Thank you!</a:t>
            </a:r>
          </a:p>
          <a:p>
            <a:pPr algn="l"/>
            <a:r>
              <a:rPr lang="en-US" sz="2000" dirty="0">
                <a:solidFill>
                  <a:srgbClr val="000000"/>
                </a:solidFill>
                <a:latin typeface="Arial"/>
              </a:rPr>
              <a:t>In case of any enquiry, don’t hesitate to contact us!</a:t>
            </a:r>
          </a:p>
        </p:txBody>
      </p:sp>
      <p:grpSp>
        <p:nvGrpSpPr>
          <p:cNvPr id="8" name="Group 8"/>
          <p:cNvGrpSpPr/>
          <p:nvPr/>
        </p:nvGrpSpPr>
        <p:grpSpPr>
          <a:xfrm>
            <a:off x="7666015" y="8146082"/>
            <a:ext cx="2955970" cy="1340462"/>
            <a:chOff x="0" y="0"/>
            <a:chExt cx="3941293" cy="1787283"/>
          </a:xfrm>
        </p:grpSpPr>
        <p:sp>
          <p:nvSpPr>
            <p:cNvPr id="9" name="Freeform 9"/>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10" name="Freeform 10"/>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11" name="TextBox 7">
            <a:extLst>
              <a:ext uri="{FF2B5EF4-FFF2-40B4-BE49-F238E27FC236}">
                <a16:creationId xmlns:a16="http://schemas.microsoft.com/office/drawing/2014/main" id="{3A2B5873-9C76-83FB-E6AE-8BB413BA52BB}"/>
              </a:ext>
            </a:extLst>
          </p:cNvPr>
          <p:cNvSpPr txBox="1"/>
          <p:nvPr/>
        </p:nvSpPr>
        <p:spPr>
          <a:xfrm>
            <a:off x="1126404" y="8186858"/>
            <a:ext cx="6475596" cy="1107996"/>
          </a:xfrm>
          <a:prstGeom prst="rect">
            <a:avLst/>
          </a:prstGeom>
        </p:spPr>
        <p:txBody>
          <a:bodyPr wrap="square" lIns="0" tIns="0" rIns="0" bIns="0" rtlCol="0" anchor="t">
            <a:spAutoFit/>
          </a:bodyPr>
          <a:lstStyle/>
          <a:p>
            <a:pPr algn="l"/>
            <a:r>
              <a:rPr lang="en-US" sz="4000" dirty="0">
                <a:solidFill>
                  <a:srgbClr val="000000"/>
                </a:solidFill>
                <a:latin typeface="Arial"/>
              </a:rPr>
              <a:t>Ji</a:t>
            </a:r>
            <a:r>
              <a:rPr lang="cs-CZ" sz="4000" dirty="0">
                <a:solidFill>
                  <a:srgbClr val="000000"/>
                </a:solidFill>
                <a:latin typeface="Arial"/>
              </a:rPr>
              <a:t>ří</a:t>
            </a:r>
            <a:r>
              <a:rPr lang="en-US" sz="4000" dirty="0">
                <a:solidFill>
                  <a:srgbClr val="000000"/>
                </a:solidFill>
                <a:latin typeface="Arial"/>
              </a:rPr>
              <a:t> </a:t>
            </a:r>
            <a:r>
              <a:rPr lang="en-US" sz="4000" dirty="0" err="1">
                <a:solidFill>
                  <a:srgbClr val="000000"/>
                </a:solidFill>
                <a:latin typeface="Arial"/>
              </a:rPr>
              <a:t>Vidie</a:t>
            </a:r>
            <a:r>
              <a:rPr lang="cs-CZ" sz="4000" dirty="0">
                <a:solidFill>
                  <a:srgbClr val="000000"/>
                </a:solidFill>
                <a:latin typeface="Arial"/>
              </a:rPr>
              <a:t>č</a:t>
            </a:r>
            <a:r>
              <a:rPr lang="en-US" sz="4000" dirty="0">
                <a:solidFill>
                  <a:srgbClr val="000000"/>
                </a:solidFill>
                <a:latin typeface="Arial"/>
              </a:rPr>
              <a:t>an</a:t>
            </a:r>
          </a:p>
          <a:p>
            <a:pPr algn="l"/>
            <a:r>
              <a:rPr lang="cs-CZ" sz="3200" dirty="0">
                <a:solidFill>
                  <a:srgbClr val="000000"/>
                </a:solidFill>
                <a:latin typeface="Arial"/>
              </a:rPr>
              <a:t>v</a:t>
            </a:r>
            <a:r>
              <a:rPr lang="en-US" sz="3200" dirty="0" err="1">
                <a:solidFill>
                  <a:srgbClr val="000000"/>
                </a:solidFill>
                <a:latin typeface="Arial"/>
              </a:rPr>
              <a:t>idiecan</a:t>
            </a:r>
            <a:r>
              <a:rPr lang="cs-CZ" sz="3200" dirty="0">
                <a:solidFill>
                  <a:srgbClr val="000000"/>
                </a:solidFill>
                <a:latin typeface="Arial"/>
              </a:rPr>
              <a:t>@clarksonhyde.cz</a:t>
            </a:r>
            <a:endParaRPr lang="en-US" sz="3200" dirty="0">
              <a:solidFill>
                <a:srgbClr val="000000"/>
              </a:solidFill>
              <a:latin typeface="Arial"/>
            </a:endParaRPr>
          </a:p>
        </p:txBody>
      </p:sp>
      <p:sp>
        <p:nvSpPr>
          <p:cNvPr id="12" name="TextBox 7">
            <a:extLst>
              <a:ext uri="{FF2B5EF4-FFF2-40B4-BE49-F238E27FC236}">
                <a16:creationId xmlns:a16="http://schemas.microsoft.com/office/drawing/2014/main" id="{452F8176-62E3-5303-9185-5D362D0C57F3}"/>
              </a:ext>
            </a:extLst>
          </p:cNvPr>
          <p:cNvSpPr txBox="1"/>
          <p:nvPr/>
        </p:nvSpPr>
        <p:spPr>
          <a:xfrm>
            <a:off x="10783704" y="8255438"/>
            <a:ext cx="6285089" cy="1107996"/>
          </a:xfrm>
          <a:prstGeom prst="rect">
            <a:avLst/>
          </a:prstGeom>
        </p:spPr>
        <p:txBody>
          <a:bodyPr wrap="square" lIns="0" tIns="0" rIns="0" bIns="0" rtlCol="0" anchor="t">
            <a:spAutoFit/>
          </a:bodyPr>
          <a:lstStyle/>
          <a:p>
            <a:pPr algn="r"/>
            <a:r>
              <a:rPr lang="en-US" sz="4000" dirty="0">
                <a:solidFill>
                  <a:srgbClr val="000000"/>
                </a:solidFill>
                <a:latin typeface="Arial"/>
              </a:rPr>
              <a:t>Michaela </a:t>
            </a:r>
            <a:r>
              <a:rPr lang="en-US" sz="4000" dirty="0" err="1">
                <a:solidFill>
                  <a:srgbClr val="000000"/>
                </a:solidFill>
                <a:latin typeface="Arial"/>
              </a:rPr>
              <a:t>Kozminsk</a:t>
            </a:r>
            <a:r>
              <a:rPr lang="cs-CZ" sz="4000" dirty="0">
                <a:solidFill>
                  <a:srgbClr val="000000"/>
                </a:solidFill>
                <a:latin typeface="Arial"/>
              </a:rPr>
              <a:t>á</a:t>
            </a:r>
            <a:endParaRPr lang="en-US" sz="4000" dirty="0">
              <a:solidFill>
                <a:srgbClr val="000000"/>
              </a:solidFill>
              <a:latin typeface="Arial"/>
            </a:endParaRPr>
          </a:p>
          <a:p>
            <a:pPr algn="r"/>
            <a:r>
              <a:rPr lang="en-GB" sz="3200" dirty="0" err="1">
                <a:solidFill>
                  <a:srgbClr val="000000"/>
                </a:solidFill>
                <a:latin typeface="Arial"/>
              </a:rPr>
              <a:t>kozminska</a:t>
            </a:r>
            <a:r>
              <a:rPr lang="cs-CZ" sz="3200" dirty="0">
                <a:solidFill>
                  <a:srgbClr val="000000"/>
                </a:solidFill>
                <a:latin typeface="Arial"/>
              </a:rPr>
              <a:t>@clarksonhyde.cz</a:t>
            </a:r>
            <a:endParaRPr lang="en-US" sz="3200" dirty="0">
              <a:solidFill>
                <a:srgbClr val="000000"/>
              </a:solidFill>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B252C39-4DE1-D48C-9040-EB96A75C2D9D}"/>
              </a:ext>
            </a:extLst>
          </p:cNvPr>
          <p:cNvSpPr/>
          <p:nvPr/>
        </p:nvSpPr>
        <p:spPr>
          <a:xfrm>
            <a:off x="696780" y="2767060"/>
            <a:ext cx="16571990" cy="696583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1" name="Rectangle 20">
            <a:extLst>
              <a:ext uri="{FF2B5EF4-FFF2-40B4-BE49-F238E27FC236}">
                <a16:creationId xmlns:a16="http://schemas.microsoft.com/office/drawing/2014/main" id="{D6906D0C-14ED-26D4-F99F-F8AB1E8082DF}"/>
              </a:ext>
            </a:extLst>
          </p:cNvPr>
          <p:cNvSpPr/>
          <p:nvPr/>
        </p:nvSpPr>
        <p:spPr>
          <a:xfrm>
            <a:off x="1531243" y="3018832"/>
            <a:ext cx="4437282" cy="3014867"/>
          </a:xfrm>
          <a:prstGeom prst="rect">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latin typeface="Arial" panose="020B0604020202020204" pitchFamily="34" charset="0"/>
                <a:cs typeface="Arial" panose="020B0604020202020204" pitchFamily="34" charset="0"/>
              </a:rPr>
              <a:t>Environmental</a:t>
            </a:r>
          </a:p>
          <a:p>
            <a:pPr algn="ctr"/>
            <a:endParaRPr lang="en-GB" sz="2400" b="1" dirty="0">
              <a:latin typeface="Arial" panose="020B0604020202020204" pitchFamily="34" charset="0"/>
              <a:cs typeface="Arial" panose="020B0604020202020204" pitchFamily="34" charset="0"/>
            </a:endParaRPr>
          </a:p>
          <a:p>
            <a:pPr algn="ctr"/>
            <a:r>
              <a:rPr lang="en-GB" dirty="0">
                <a:latin typeface="Arial" panose="020B0604020202020204" pitchFamily="34" charset="0"/>
                <a:cs typeface="Arial" panose="020B0604020202020204" pitchFamily="34" charset="0"/>
              </a:rPr>
              <a:t>Climate change strategy</a:t>
            </a:r>
          </a:p>
          <a:p>
            <a:pPr algn="ctr"/>
            <a:r>
              <a:rPr lang="en-GB" dirty="0">
                <a:latin typeface="Arial" panose="020B0604020202020204" pitchFamily="34" charset="0"/>
                <a:cs typeface="Arial" panose="020B0604020202020204" pitchFamily="34" charset="0"/>
              </a:rPr>
              <a:t>Water resources</a:t>
            </a:r>
          </a:p>
          <a:p>
            <a:pPr algn="ctr"/>
            <a:r>
              <a:rPr lang="en-GB" dirty="0">
                <a:latin typeface="Arial" panose="020B0604020202020204" pitchFamily="34" charset="0"/>
                <a:cs typeface="Arial" panose="020B0604020202020204" pitchFamily="34" charset="0"/>
              </a:rPr>
              <a:t>Energy efficiency</a:t>
            </a:r>
          </a:p>
          <a:p>
            <a:pPr algn="ctr"/>
            <a:r>
              <a:rPr lang="en-GB" dirty="0">
                <a:latin typeface="Arial" panose="020B0604020202020204" pitchFamily="34" charset="0"/>
                <a:cs typeface="Arial" panose="020B0604020202020204" pitchFamily="34" charset="0"/>
              </a:rPr>
              <a:t>Biodiversity</a:t>
            </a:r>
          </a:p>
          <a:p>
            <a:pPr algn="ctr"/>
            <a:r>
              <a:rPr lang="en-GB" dirty="0">
                <a:latin typeface="Arial" panose="020B0604020202020204" pitchFamily="34" charset="0"/>
                <a:cs typeface="Arial" panose="020B0604020202020204" pitchFamily="34" charset="0"/>
              </a:rPr>
              <a:t>Carbon intensity</a:t>
            </a:r>
          </a:p>
          <a:p>
            <a:pPr algn="ctr"/>
            <a:r>
              <a:rPr lang="en-GB" dirty="0">
                <a:latin typeface="Arial" panose="020B0604020202020204" pitchFamily="34" charset="0"/>
                <a:cs typeface="Arial" panose="020B0604020202020204" pitchFamily="34" charset="0"/>
              </a:rPr>
              <a:t>Environmental management system</a:t>
            </a:r>
          </a:p>
          <a:p>
            <a:pPr algn="ctr"/>
            <a:r>
              <a:rPr lang="en-GB" dirty="0">
                <a:latin typeface="Arial" panose="020B0604020202020204" pitchFamily="34" charset="0"/>
                <a:cs typeface="Arial" panose="020B0604020202020204" pitchFamily="34" charset="0"/>
              </a:rPr>
              <a:t>Waste</a:t>
            </a:r>
            <a:endParaRPr lang="cs-CZ" dirty="0"/>
          </a:p>
        </p:txBody>
      </p:sp>
      <p:sp>
        <p:nvSpPr>
          <p:cNvPr id="2" name="TextBox 2"/>
          <p:cNvSpPr txBox="1"/>
          <p:nvPr/>
        </p:nvSpPr>
        <p:spPr>
          <a:xfrm>
            <a:off x="8263091" y="1174857"/>
            <a:ext cx="1751540"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ESG</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cxnSp>
        <p:nvCxnSpPr>
          <p:cNvPr id="14" name="Connector: Elbow 13">
            <a:extLst>
              <a:ext uri="{FF2B5EF4-FFF2-40B4-BE49-F238E27FC236}">
                <a16:creationId xmlns:a16="http://schemas.microsoft.com/office/drawing/2014/main" id="{AD8565C5-EB5F-2A6E-ADD8-FF2DBCA33F4D}"/>
              </a:ext>
            </a:extLst>
          </p:cNvPr>
          <p:cNvCxnSpPr>
            <a:cxnSpLocks/>
            <a:stCxn id="2" idx="3"/>
          </p:cNvCxnSpPr>
          <p:nvPr/>
        </p:nvCxnSpPr>
        <p:spPr>
          <a:xfrm>
            <a:off x="10014631" y="1715037"/>
            <a:ext cx="4539568" cy="761462"/>
          </a:xfrm>
          <a:prstGeom prst="bentConnector3">
            <a:avLst/>
          </a:prstGeom>
          <a:ln>
            <a:solidFill>
              <a:srgbClr val="A21F4B"/>
            </a:solidFill>
          </a:ln>
        </p:spPr>
        <p:style>
          <a:lnRef idx="1">
            <a:schemeClr val="accent1"/>
          </a:lnRef>
          <a:fillRef idx="0">
            <a:schemeClr val="accent1"/>
          </a:fillRef>
          <a:effectRef idx="0">
            <a:schemeClr val="accent1"/>
          </a:effectRef>
          <a:fontRef idx="minor">
            <a:schemeClr val="tx1"/>
          </a:fontRef>
        </p:style>
      </p:cxnSp>
      <p:cxnSp>
        <p:nvCxnSpPr>
          <p:cNvPr id="17" name="Connector: Elbow 16">
            <a:extLst>
              <a:ext uri="{FF2B5EF4-FFF2-40B4-BE49-F238E27FC236}">
                <a16:creationId xmlns:a16="http://schemas.microsoft.com/office/drawing/2014/main" id="{8CDD6E22-2B40-9730-95DF-D2D64D80FA76}"/>
              </a:ext>
            </a:extLst>
          </p:cNvPr>
          <p:cNvCxnSpPr>
            <a:cxnSpLocks/>
            <a:stCxn id="2" idx="1"/>
          </p:cNvCxnSpPr>
          <p:nvPr/>
        </p:nvCxnSpPr>
        <p:spPr>
          <a:xfrm rot="10800000" flipV="1">
            <a:off x="3733801" y="1715036"/>
            <a:ext cx="4529291" cy="761463"/>
          </a:xfrm>
          <a:prstGeom prst="bentConnector3">
            <a:avLst>
              <a:gd name="adj1" fmla="val 50000"/>
            </a:avLst>
          </a:prstGeom>
          <a:ln>
            <a:solidFill>
              <a:srgbClr val="A21F4B"/>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1CCAB428-FF92-FFB6-77DF-E4A8CE3EF130}"/>
              </a:ext>
            </a:extLst>
          </p:cNvPr>
          <p:cNvSpPr/>
          <p:nvPr/>
        </p:nvSpPr>
        <p:spPr>
          <a:xfrm>
            <a:off x="6812486" y="3018831"/>
            <a:ext cx="4663027" cy="3014867"/>
          </a:xfrm>
          <a:prstGeom prst="rect">
            <a:avLst/>
          </a:prstGeom>
          <a:solidFill>
            <a:srgbClr val="A21F4B"/>
          </a:solidFill>
          <a:ln>
            <a:solidFill>
              <a:srgbClr val="A21F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highlight>
                  <a:srgbClr val="A21F4B"/>
                </a:highlight>
                <a:latin typeface="Arial" panose="020B0604020202020204" pitchFamily="34" charset="0"/>
                <a:cs typeface="Arial" panose="020B0604020202020204" pitchFamily="34" charset="0"/>
              </a:rPr>
              <a:t>Social</a:t>
            </a:r>
          </a:p>
          <a:p>
            <a:pPr algn="ctr"/>
            <a:endParaRPr lang="en-GB" dirty="0">
              <a:highlight>
                <a:srgbClr val="A21F4B"/>
              </a:highlight>
              <a:latin typeface="Arial" panose="020B0604020202020204" pitchFamily="34" charset="0"/>
              <a:cs typeface="Arial" panose="020B0604020202020204" pitchFamily="34" charset="0"/>
            </a:endParaRPr>
          </a:p>
          <a:p>
            <a:pPr algn="ctr"/>
            <a:r>
              <a:rPr lang="en-GB" dirty="0">
                <a:highlight>
                  <a:srgbClr val="A21F4B"/>
                </a:highlight>
                <a:latin typeface="Arial" panose="020B0604020202020204" pitchFamily="34" charset="0"/>
                <a:cs typeface="Arial" panose="020B0604020202020204" pitchFamily="34" charset="0"/>
              </a:rPr>
              <a:t>Equal opportunities</a:t>
            </a:r>
          </a:p>
          <a:p>
            <a:pPr algn="ctr"/>
            <a:r>
              <a:rPr lang="en-GB" dirty="0">
                <a:highlight>
                  <a:srgbClr val="A21F4B"/>
                </a:highlight>
                <a:latin typeface="Arial" panose="020B0604020202020204" pitchFamily="34" charset="0"/>
                <a:cs typeface="Arial" panose="020B0604020202020204" pitchFamily="34" charset="0"/>
              </a:rPr>
              <a:t>Freedom of association</a:t>
            </a:r>
          </a:p>
          <a:p>
            <a:pPr algn="ctr"/>
            <a:r>
              <a:rPr lang="en-GB" dirty="0">
                <a:highlight>
                  <a:srgbClr val="A21F4B"/>
                </a:highlight>
                <a:latin typeface="Arial" panose="020B0604020202020204" pitchFamily="34" charset="0"/>
                <a:cs typeface="Arial" panose="020B0604020202020204" pitchFamily="34" charset="0"/>
              </a:rPr>
              <a:t>Health and safety</a:t>
            </a:r>
          </a:p>
          <a:p>
            <a:pPr algn="ctr"/>
            <a:r>
              <a:rPr lang="en-GB" dirty="0">
                <a:highlight>
                  <a:srgbClr val="A21F4B"/>
                </a:highlight>
                <a:latin typeface="Arial" panose="020B0604020202020204" pitchFamily="34" charset="0"/>
                <a:cs typeface="Arial" panose="020B0604020202020204" pitchFamily="34" charset="0"/>
              </a:rPr>
              <a:t>Human rights</a:t>
            </a:r>
          </a:p>
          <a:p>
            <a:pPr algn="ctr"/>
            <a:r>
              <a:rPr lang="en-GB" dirty="0">
                <a:highlight>
                  <a:srgbClr val="A21F4B"/>
                </a:highlight>
                <a:latin typeface="Arial" panose="020B0604020202020204" pitchFamily="34" charset="0"/>
                <a:cs typeface="Arial" panose="020B0604020202020204" pitchFamily="34" charset="0"/>
              </a:rPr>
              <a:t>Customer &amp; products responsibility</a:t>
            </a:r>
          </a:p>
          <a:p>
            <a:pPr algn="ctr"/>
            <a:r>
              <a:rPr lang="en-GB" dirty="0">
                <a:highlight>
                  <a:srgbClr val="A21F4B"/>
                </a:highlight>
                <a:latin typeface="Arial" panose="020B0604020202020204" pitchFamily="34" charset="0"/>
                <a:cs typeface="Arial" panose="020B0604020202020204" pitchFamily="34" charset="0"/>
              </a:rPr>
              <a:t>Child labour</a:t>
            </a:r>
            <a:endParaRPr lang="cs-CZ" dirty="0">
              <a:highlight>
                <a:srgbClr val="A21F4B"/>
              </a:highlight>
              <a:latin typeface="Arial" panose="020B0604020202020204" pitchFamily="34" charset="0"/>
              <a:cs typeface="Arial" panose="020B0604020202020204" pitchFamily="34" charset="0"/>
            </a:endParaRPr>
          </a:p>
          <a:p>
            <a:pPr algn="ctr"/>
            <a:endParaRPr lang="cs-CZ" dirty="0">
              <a:highlight>
                <a:srgbClr val="A21F4B"/>
              </a:highlight>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C8BA2EF7-83DC-A3A7-0E85-B83F2AD86B35}"/>
              </a:ext>
            </a:extLst>
          </p:cNvPr>
          <p:cNvSpPr/>
          <p:nvPr/>
        </p:nvSpPr>
        <p:spPr>
          <a:xfrm>
            <a:off x="12319474" y="3018831"/>
            <a:ext cx="4437282" cy="3014867"/>
          </a:xfrm>
          <a:prstGeom prst="rect">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latin typeface="Arial" panose="020B0604020202020204" pitchFamily="34" charset="0"/>
                <a:cs typeface="Arial" panose="020B0604020202020204" pitchFamily="34" charset="0"/>
              </a:rPr>
              <a:t>Governance</a:t>
            </a:r>
          </a:p>
          <a:p>
            <a:pPr algn="ctr"/>
            <a:endParaRPr lang="en-GB" b="1" dirty="0">
              <a:latin typeface="Arial" panose="020B0604020202020204" pitchFamily="34" charset="0"/>
              <a:cs typeface="Arial" panose="020B0604020202020204" pitchFamily="34" charset="0"/>
            </a:endParaRPr>
          </a:p>
          <a:p>
            <a:pPr algn="ctr"/>
            <a:r>
              <a:rPr lang="en-GB" dirty="0">
                <a:latin typeface="Arial" panose="020B0604020202020204" pitchFamily="34" charset="0"/>
                <a:cs typeface="Arial" panose="020B0604020202020204" pitchFamily="34" charset="0"/>
              </a:rPr>
              <a:t>Business ethics</a:t>
            </a:r>
          </a:p>
          <a:p>
            <a:pPr algn="ctr"/>
            <a:r>
              <a:rPr lang="en-GB" dirty="0">
                <a:latin typeface="Arial" panose="020B0604020202020204" pitchFamily="34" charset="0"/>
                <a:cs typeface="Arial" panose="020B0604020202020204" pitchFamily="34" charset="0"/>
              </a:rPr>
              <a:t>Compliance</a:t>
            </a:r>
          </a:p>
          <a:p>
            <a:pPr algn="ctr"/>
            <a:r>
              <a:rPr lang="en-GB" dirty="0">
                <a:latin typeface="Arial" panose="020B0604020202020204" pitchFamily="34" charset="0"/>
                <a:cs typeface="Arial" panose="020B0604020202020204" pitchFamily="34" charset="0"/>
              </a:rPr>
              <a:t>Board independence</a:t>
            </a:r>
          </a:p>
          <a:p>
            <a:pPr algn="ctr"/>
            <a:r>
              <a:rPr lang="en-GB" dirty="0">
                <a:latin typeface="Arial" panose="020B0604020202020204" pitchFamily="34" charset="0"/>
                <a:cs typeface="Arial" panose="020B0604020202020204" pitchFamily="34" charset="0"/>
              </a:rPr>
              <a:t>Executive compensation</a:t>
            </a:r>
          </a:p>
          <a:p>
            <a:pPr algn="ctr"/>
            <a:r>
              <a:rPr lang="en-GB" dirty="0">
                <a:latin typeface="Arial" panose="020B0604020202020204" pitchFamily="34" charset="0"/>
                <a:cs typeface="Arial" panose="020B0604020202020204" pitchFamily="34" charset="0"/>
              </a:rPr>
              <a:t>Shareholder democracy</a:t>
            </a:r>
            <a:endParaRPr lang="cs-CZ" dirty="0">
              <a:latin typeface="Arial" panose="020B0604020202020204" pitchFamily="34" charset="0"/>
              <a:cs typeface="Arial" panose="020B0604020202020204" pitchFamily="34" charset="0"/>
            </a:endParaRPr>
          </a:p>
          <a:p>
            <a:pPr algn="ctr"/>
            <a:endParaRPr lang="cs-CZ"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p:txBody>
      </p:sp>
      <p:cxnSp>
        <p:nvCxnSpPr>
          <p:cNvPr id="33" name="Straight Connector 32">
            <a:extLst>
              <a:ext uri="{FF2B5EF4-FFF2-40B4-BE49-F238E27FC236}">
                <a16:creationId xmlns:a16="http://schemas.microsoft.com/office/drawing/2014/main" id="{1B8B7E24-1388-7D70-A42D-1362C32D85EC}"/>
              </a:ext>
            </a:extLst>
          </p:cNvPr>
          <p:cNvCxnSpPr>
            <a:cxnSpLocks/>
          </p:cNvCxnSpPr>
          <p:nvPr/>
        </p:nvCxnSpPr>
        <p:spPr>
          <a:xfrm flipV="1">
            <a:off x="9138861" y="2165984"/>
            <a:ext cx="0" cy="601075"/>
          </a:xfrm>
          <a:prstGeom prst="line">
            <a:avLst/>
          </a:prstGeom>
          <a:ln>
            <a:solidFill>
              <a:srgbClr val="00457C"/>
            </a:solidFill>
          </a:ln>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80D6A8D4-47C2-1BC2-63CE-BBFD0F35D520}"/>
              </a:ext>
            </a:extLst>
          </p:cNvPr>
          <p:cNvGraphicFramePr>
            <a:graphicFrameLocks noGrp="1"/>
          </p:cNvGraphicFramePr>
          <p:nvPr>
            <p:extLst>
              <p:ext uri="{D42A27DB-BD31-4B8C-83A1-F6EECF244321}">
                <p14:modId xmlns:p14="http://schemas.microsoft.com/office/powerpoint/2010/main" val="2948253795"/>
              </p:ext>
            </p:extLst>
          </p:nvPr>
        </p:nvGraphicFramePr>
        <p:xfrm>
          <a:off x="1493946" y="6896100"/>
          <a:ext cx="15262808" cy="2392680"/>
        </p:xfrm>
        <a:graphic>
          <a:graphicData uri="http://schemas.openxmlformats.org/drawingml/2006/table">
            <a:tbl>
              <a:tblPr firstRow="1" bandRow="1">
                <a:tableStyleId>{5C22544A-7EE6-4342-B048-85BDC9FD1C3A}</a:tableStyleId>
              </a:tblPr>
              <a:tblGrid>
                <a:gridCol w="7631404">
                  <a:extLst>
                    <a:ext uri="{9D8B030D-6E8A-4147-A177-3AD203B41FA5}">
                      <a16:colId xmlns:a16="http://schemas.microsoft.com/office/drawing/2014/main" val="2025248397"/>
                    </a:ext>
                  </a:extLst>
                </a:gridCol>
                <a:gridCol w="7631404">
                  <a:extLst>
                    <a:ext uri="{9D8B030D-6E8A-4147-A177-3AD203B41FA5}">
                      <a16:colId xmlns:a16="http://schemas.microsoft.com/office/drawing/2014/main" val="4134964654"/>
                    </a:ext>
                  </a:extLst>
                </a:gridCol>
              </a:tblGrid>
              <a:tr h="381000">
                <a:tc gridSpan="2">
                  <a:txBody>
                    <a:bodyPr/>
                    <a:lstStyle/>
                    <a:p>
                      <a:pPr algn="ctr"/>
                      <a:r>
                        <a:rPr lang="cs-CZ" dirty="0">
                          <a:solidFill>
                            <a:schemeClr val="bg1"/>
                          </a:solidFill>
                          <a:latin typeface="Arial" panose="020B0604020202020204" pitchFamily="34" charset="0"/>
                          <a:cs typeface="Arial" panose="020B0604020202020204" pitchFamily="34" charset="0"/>
                        </a:rPr>
                        <a:t>Reporting </a:t>
                      </a:r>
                      <a:r>
                        <a:rPr lang="cs-CZ" dirty="0" err="1">
                          <a:solidFill>
                            <a:schemeClr val="bg1"/>
                          </a:solidFill>
                          <a:latin typeface="Arial" panose="020B0604020202020204" pitchFamily="34" charset="0"/>
                          <a:cs typeface="Arial" panose="020B0604020202020204" pitchFamily="34" charset="0"/>
                        </a:rPr>
                        <a:t>frameworks</a:t>
                      </a:r>
                      <a:r>
                        <a:rPr lang="cs-CZ" dirty="0">
                          <a:solidFill>
                            <a:schemeClr val="bg1"/>
                          </a:solidFill>
                          <a:latin typeface="Arial" panose="020B0604020202020204" pitchFamily="34" charset="0"/>
                          <a:cs typeface="Arial" panose="020B0604020202020204" pitchFamily="34" charset="0"/>
                        </a:rPr>
                        <a:t> </a:t>
                      </a:r>
                      <a:r>
                        <a:rPr lang="cs-CZ" dirty="0" err="1">
                          <a:solidFill>
                            <a:schemeClr val="bg1"/>
                          </a:solidFill>
                          <a:latin typeface="Arial" panose="020B0604020202020204" pitchFamily="34" charset="0"/>
                          <a:cs typeface="Arial" panose="020B0604020202020204" pitchFamily="34" charset="0"/>
                        </a:rPr>
                        <a:t>of</a:t>
                      </a:r>
                      <a:r>
                        <a:rPr lang="cs-CZ" dirty="0">
                          <a:solidFill>
                            <a:schemeClr val="bg1"/>
                          </a:solidFill>
                          <a:latin typeface="Arial" panose="020B0604020202020204" pitchFamily="34" charset="0"/>
                          <a:cs typeface="Arial" panose="020B0604020202020204" pitchFamily="34" charset="0"/>
                        </a:rPr>
                        <a:t> </a:t>
                      </a:r>
                      <a:r>
                        <a:rPr lang="cs-CZ" dirty="0" err="1">
                          <a:solidFill>
                            <a:schemeClr val="bg1"/>
                          </a:solidFill>
                          <a:latin typeface="Arial" panose="020B0604020202020204" pitchFamily="34" charset="0"/>
                          <a:cs typeface="Arial" panose="020B0604020202020204" pitchFamily="34" charset="0"/>
                        </a:rPr>
                        <a:t>the</a:t>
                      </a:r>
                      <a:r>
                        <a:rPr lang="cs-CZ" dirty="0">
                          <a:solidFill>
                            <a:schemeClr val="bg1"/>
                          </a:solidFill>
                          <a:latin typeface="Arial" panose="020B0604020202020204" pitchFamily="34" charset="0"/>
                          <a:cs typeface="Arial" panose="020B0604020202020204" pitchFamily="34" charset="0"/>
                        </a:rPr>
                        <a:t> ESG</a:t>
                      </a:r>
                      <a:endParaRPr lang="en-US" dirty="0">
                        <a:solidFill>
                          <a:schemeClr val="bg1"/>
                        </a:solidFill>
                        <a:latin typeface="Arial" panose="020B0604020202020204" pitchFamily="34" charset="0"/>
                        <a:cs typeface="Arial" panose="020B0604020202020204" pitchFamily="34" charset="0"/>
                      </a:endParaRPr>
                    </a:p>
                  </a:txBody>
                  <a:tcPr>
                    <a:solidFill>
                      <a:srgbClr val="A21F4B"/>
                    </a:solidFill>
                  </a:tcPr>
                </a:tc>
                <a:tc hMerge="1">
                  <a:txBody>
                    <a:bodyPr/>
                    <a:lstStyle/>
                    <a:p>
                      <a:pPr algn="l"/>
                      <a:endParaRPr lang="en-US" dirty="0"/>
                    </a:p>
                  </a:txBody>
                  <a:tcPr>
                    <a:solidFill>
                      <a:srgbClr val="00457C"/>
                    </a:solidFill>
                  </a:tcPr>
                </a:tc>
                <a:extLst>
                  <a:ext uri="{0D108BD9-81ED-4DB2-BD59-A6C34878D82A}">
                    <a16:rowId xmlns:a16="http://schemas.microsoft.com/office/drawing/2014/main" val="1804706005"/>
                  </a:ext>
                </a:extLst>
              </a:tr>
              <a:tr h="1837145">
                <a:tc>
                  <a:txBody>
                    <a:bodyPr/>
                    <a:lstStyle/>
                    <a:p>
                      <a:pPr algn="ctr"/>
                      <a:r>
                        <a:rPr lang="cs-CZ" b="1" dirty="0" err="1">
                          <a:solidFill>
                            <a:schemeClr val="bg1"/>
                          </a:solidFill>
                          <a:latin typeface="Arial" panose="020B0604020202020204" pitchFamily="34" charset="0"/>
                          <a:cs typeface="Arial" panose="020B0604020202020204" pitchFamily="34" charset="0"/>
                        </a:rPr>
                        <a:t>Worldwide</a:t>
                      </a:r>
                      <a:r>
                        <a:rPr lang="cs-CZ" b="1" dirty="0">
                          <a:solidFill>
                            <a:schemeClr val="bg1"/>
                          </a:solidFill>
                          <a:latin typeface="Arial" panose="020B0604020202020204" pitchFamily="34" charset="0"/>
                          <a:cs typeface="Arial" panose="020B0604020202020204" pitchFamily="34" charset="0"/>
                        </a:rPr>
                        <a:t>:</a:t>
                      </a:r>
                      <a:endParaRPr lang="en-GB" b="1" dirty="0">
                        <a:solidFill>
                          <a:schemeClr val="bg1"/>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b="0" dirty="0">
                          <a:solidFill>
                            <a:schemeClr val="bg1"/>
                          </a:solidFill>
                          <a:latin typeface="Arial" panose="020B0604020202020204" pitchFamily="34" charset="0"/>
                          <a:cs typeface="Arial" panose="020B0604020202020204" pitchFamily="34" charset="0"/>
                        </a:rPr>
                        <a:t>Global Reporting initiative (GRI) </a:t>
                      </a:r>
                    </a:p>
                    <a:p>
                      <a:pPr marL="285750" indent="-285750" algn="l">
                        <a:buFont typeface="Arial" panose="020B0604020202020204" pitchFamily="34" charset="0"/>
                        <a:buChar char="•"/>
                      </a:pPr>
                      <a:r>
                        <a:rPr lang="en-US" b="0" dirty="0">
                          <a:solidFill>
                            <a:schemeClr val="bg1"/>
                          </a:solidFill>
                          <a:latin typeface="Arial" panose="020B0604020202020204" pitchFamily="34" charset="0"/>
                          <a:cs typeface="Arial" panose="020B0604020202020204" pitchFamily="34" charset="0"/>
                        </a:rPr>
                        <a:t>International Sustainability Standards Board (ISSB)</a:t>
                      </a:r>
                    </a:p>
                    <a:p>
                      <a:pPr marL="285750" indent="-285750" algn="l">
                        <a:buFont typeface="Arial" panose="020B0604020202020204" pitchFamily="34" charset="0"/>
                        <a:buChar char="•"/>
                      </a:pPr>
                      <a:r>
                        <a:rPr lang="en-US" b="0" dirty="0">
                          <a:solidFill>
                            <a:schemeClr val="bg1"/>
                          </a:solidFill>
                          <a:latin typeface="Arial" panose="020B0604020202020204" pitchFamily="34" charset="0"/>
                          <a:cs typeface="Arial" panose="020B0604020202020204" pitchFamily="34" charset="0"/>
                        </a:rPr>
                        <a:t>Sustainability accounting standards (SASB)</a:t>
                      </a:r>
                    </a:p>
                    <a:p>
                      <a:pPr marL="285750" indent="-285750" algn="l">
                        <a:buFont typeface="Arial" panose="020B0604020202020204" pitchFamily="34" charset="0"/>
                        <a:buChar char="•"/>
                      </a:pPr>
                      <a:r>
                        <a:rPr lang="en-US" b="0" dirty="0">
                          <a:solidFill>
                            <a:schemeClr val="bg1"/>
                          </a:solidFill>
                          <a:latin typeface="Arial" panose="020B0604020202020204" pitchFamily="34" charset="0"/>
                          <a:cs typeface="Arial" panose="020B0604020202020204" pitchFamily="34" charset="0"/>
                        </a:rPr>
                        <a:t>Some countries are developing their own sustainability reporting standards </a:t>
                      </a:r>
                    </a:p>
                  </a:txBody>
                  <a:tcPr>
                    <a:solidFill>
                      <a:srgbClr val="00457C"/>
                    </a:solidFill>
                  </a:tcPr>
                </a:tc>
                <a:tc>
                  <a:txBody>
                    <a:bodyPr/>
                    <a:lstStyle/>
                    <a:p>
                      <a:pPr algn="ctr"/>
                      <a:r>
                        <a:rPr lang="cs-CZ" b="1" dirty="0">
                          <a:solidFill>
                            <a:schemeClr val="bg1"/>
                          </a:solidFill>
                          <a:latin typeface="Arial" panose="020B0604020202020204" pitchFamily="34" charset="0"/>
                          <a:cs typeface="Arial" panose="020B0604020202020204" pitchFamily="34" charset="0"/>
                        </a:rPr>
                        <a:t>In </a:t>
                      </a:r>
                      <a:r>
                        <a:rPr lang="cs-CZ" b="1" dirty="0" err="1">
                          <a:solidFill>
                            <a:schemeClr val="bg1"/>
                          </a:solidFill>
                          <a:latin typeface="Arial" panose="020B0604020202020204" pitchFamily="34" charset="0"/>
                          <a:cs typeface="Arial" panose="020B0604020202020204" pitchFamily="34" charset="0"/>
                        </a:rPr>
                        <a:t>the</a:t>
                      </a:r>
                      <a:r>
                        <a:rPr lang="cs-CZ" b="1" dirty="0">
                          <a:solidFill>
                            <a:schemeClr val="bg1"/>
                          </a:solidFill>
                          <a:latin typeface="Arial" panose="020B0604020202020204" pitchFamily="34" charset="0"/>
                          <a:cs typeface="Arial" panose="020B0604020202020204" pitchFamily="34" charset="0"/>
                        </a:rPr>
                        <a:t> EU:</a:t>
                      </a:r>
                    </a:p>
                    <a:p>
                      <a:pPr marL="285750" indent="-28575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Non-financial reporting directive (NFRD)</a:t>
                      </a:r>
                    </a:p>
                    <a:p>
                      <a:pPr marL="285750" indent="-28575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Sustainable Finance Directive (SFRD)</a:t>
                      </a:r>
                    </a:p>
                    <a:p>
                      <a:pPr marL="285750" indent="-28575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Corporate Sustainability Reporting Directive (CSRD)</a:t>
                      </a:r>
                    </a:p>
                    <a:p>
                      <a:pPr marL="285750" indent="-28575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EU Taxonomy (EUT)</a:t>
                      </a:r>
                    </a:p>
                    <a:p>
                      <a:pPr marL="285750" indent="-28575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European Sust</a:t>
                      </a:r>
                      <a:r>
                        <a:rPr lang="en-GB" dirty="0" err="1">
                          <a:solidFill>
                            <a:schemeClr val="bg1"/>
                          </a:solidFill>
                          <a:latin typeface="Arial" panose="020B0604020202020204" pitchFamily="34" charset="0"/>
                          <a:cs typeface="Arial" panose="020B0604020202020204" pitchFamily="34" charset="0"/>
                        </a:rPr>
                        <a:t>ainability</a:t>
                      </a:r>
                      <a:r>
                        <a:rPr lang="en-GB" dirty="0">
                          <a:solidFill>
                            <a:schemeClr val="bg1"/>
                          </a:solidFill>
                          <a:latin typeface="Arial" panose="020B0604020202020204" pitchFamily="34" charset="0"/>
                          <a:cs typeface="Arial" panose="020B0604020202020204" pitchFamily="34" charset="0"/>
                        </a:rPr>
                        <a:t> </a:t>
                      </a:r>
                      <a:r>
                        <a:rPr lang="en-US" dirty="0">
                          <a:solidFill>
                            <a:schemeClr val="bg1"/>
                          </a:solidFill>
                          <a:latin typeface="Arial" panose="020B0604020202020204" pitchFamily="34" charset="0"/>
                          <a:cs typeface="Arial" panose="020B0604020202020204" pitchFamily="34" charset="0"/>
                        </a:rPr>
                        <a:t>Reporting Standards (ESRS)</a:t>
                      </a:r>
                    </a:p>
                    <a:p>
                      <a:pPr marL="285750" indent="-285750" algn="l">
                        <a:buFont typeface="Arial" panose="020B0604020202020204" pitchFamily="34" charset="0"/>
                        <a:buChar char="•"/>
                      </a:pPr>
                      <a:r>
                        <a:rPr lang="en-US" dirty="0">
                          <a:solidFill>
                            <a:schemeClr val="bg1"/>
                          </a:solidFill>
                          <a:latin typeface="Arial" panose="020B0604020202020204" pitchFamily="34" charset="0"/>
                          <a:cs typeface="Arial" panose="020B0604020202020204" pitchFamily="34" charset="0"/>
                        </a:rPr>
                        <a:t>Corporate </a:t>
                      </a:r>
                      <a:r>
                        <a:rPr lang="cs-CZ" dirty="0" err="1">
                          <a:solidFill>
                            <a:schemeClr val="bg1"/>
                          </a:solidFill>
                          <a:latin typeface="Arial" panose="020B0604020202020204" pitchFamily="34" charset="0"/>
                          <a:cs typeface="Arial" panose="020B0604020202020204" pitchFamily="34" charset="0"/>
                        </a:rPr>
                        <a:t>Sustainability</a:t>
                      </a:r>
                      <a:r>
                        <a:rPr lang="cs-CZ" dirty="0">
                          <a:solidFill>
                            <a:schemeClr val="bg1"/>
                          </a:solidFill>
                          <a:latin typeface="Arial" panose="020B0604020202020204" pitchFamily="34" charset="0"/>
                          <a:cs typeface="Arial" panose="020B0604020202020204" pitchFamily="34" charset="0"/>
                        </a:rPr>
                        <a:t> </a:t>
                      </a:r>
                      <a:r>
                        <a:rPr lang="cs-CZ" dirty="0" err="1">
                          <a:solidFill>
                            <a:schemeClr val="bg1"/>
                          </a:solidFill>
                          <a:latin typeface="Arial" panose="020B0604020202020204" pitchFamily="34" charset="0"/>
                          <a:cs typeface="Arial" panose="020B0604020202020204" pitchFamily="34" charset="0"/>
                        </a:rPr>
                        <a:t>Due</a:t>
                      </a:r>
                      <a:r>
                        <a:rPr lang="cs-CZ" dirty="0">
                          <a:solidFill>
                            <a:schemeClr val="bg1"/>
                          </a:solidFill>
                          <a:latin typeface="Arial" panose="020B0604020202020204" pitchFamily="34" charset="0"/>
                          <a:cs typeface="Arial" panose="020B0604020202020204" pitchFamily="34" charset="0"/>
                        </a:rPr>
                        <a:t> D</a:t>
                      </a:r>
                      <a:r>
                        <a:rPr lang="en-GB" dirty="0" err="1">
                          <a:solidFill>
                            <a:schemeClr val="bg1"/>
                          </a:solidFill>
                          <a:latin typeface="Arial" panose="020B0604020202020204" pitchFamily="34" charset="0"/>
                          <a:cs typeface="Arial" panose="020B0604020202020204" pitchFamily="34" charset="0"/>
                        </a:rPr>
                        <a:t>i</a:t>
                      </a:r>
                      <a:r>
                        <a:rPr lang="cs-CZ" dirty="0" err="1">
                          <a:solidFill>
                            <a:schemeClr val="bg1"/>
                          </a:solidFill>
                          <a:latin typeface="Arial" panose="020B0604020202020204" pitchFamily="34" charset="0"/>
                          <a:cs typeface="Arial" panose="020B0604020202020204" pitchFamily="34" charset="0"/>
                        </a:rPr>
                        <a:t>ligence</a:t>
                      </a:r>
                      <a:r>
                        <a:rPr lang="cs-CZ" dirty="0">
                          <a:solidFill>
                            <a:schemeClr val="bg1"/>
                          </a:solidFill>
                          <a:latin typeface="Arial" panose="020B0604020202020204" pitchFamily="34" charset="0"/>
                          <a:cs typeface="Arial" panose="020B0604020202020204" pitchFamily="34" charset="0"/>
                        </a:rPr>
                        <a:t> </a:t>
                      </a:r>
                      <a:r>
                        <a:rPr lang="cs-CZ" dirty="0" err="1">
                          <a:solidFill>
                            <a:schemeClr val="bg1"/>
                          </a:solidFill>
                          <a:latin typeface="Arial" panose="020B0604020202020204" pitchFamily="34" charset="0"/>
                          <a:cs typeface="Arial" panose="020B0604020202020204" pitchFamily="34" charset="0"/>
                        </a:rPr>
                        <a:t>Directive</a:t>
                      </a:r>
                      <a:r>
                        <a:rPr lang="cs-CZ" dirty="0">
                          <a:solidFill>
                            <a:schemeClr val="bg1"/>
                          </a:solidFill>
                          <a:latin typeface="Arial" panose="020B0604020202020204" pitchFamily="34" charset="0"/>
                          <a:cs typeface="Arial" panose="020B0604020202020204" pitchFamily="34" charset="0"/>
                        </a:rPr>
                        <a:t> </a:t>
                      </a:r>
                      <a:r>
                        <a:rPr lang="en-US" dirty="0">
                          <a:solidFill>
                            <a:schemeClr val="bg1"/>
                          </a:solidFill>
                          <a:latin typeface="Arial" panose="020B0604020202020204" pitchFamily="34" charset="0"/>
                          <a:cs typeface="Arial" panose="020B0604020202020204" pitchFamily="34" charset="0"/>
                        </a:rPr>
                        <a:t>(CSDDD</a:t>
                      </a:r>
                      <a:r>
                        <a:rPr lang="cs-CZ" dirty="0">
                          <a:solidFill>
                            <a:schemeClr val="bg1"/>
                          </a:solidFill>
                          <a:latin typeface="Arial" panose="020B0604020202020204" pitchFamily="34" charset="0"/>
                          <a:cs typeface="Arial" panose="020B0604020202020204" pitchFamily="34" charset="0"/>
                        </a:rPr>
                        <a:t>)</a:t>
                      </a:r>
                      <a:endParaRPr lang="en-US" dirty="0">
                        <a:solidFill>
                          <a:schemeClr val="bg1"/>
                        </a:solidFill>
                        <a:latin typeface="Arial" panose="020B0604020202020204" pitchFamily="34" charset="0"/>
                        <a:cs typeface="Arial" panose="020B0604020202020204" pitchFamily="34" charset="0"/>
                      </a:endParaRPr>
                    </a:p>
                  </a:txBody>
                  <a:tcPr>
                    <a:solidFill>
                      <a:srgbClr val="00457C"/>
                    </a:solidFill>
                  </a:tcPr>
                </a:tc>
                <a:extLst>
                  <a:ext uri="{0D108BD9-81ED-4DB2-BD59-A6C34878D82A}">
                    <a16:rowId xmlns:a16="http://schemas.microsoft.com/office/drawing/2014/main" val="2313161620"/>
                  </a:ext>
                </a:extLst>
              </a:tr>
            </a:tbl>
          </a:graphicData>
        </a:graphic>
      </p:graphicFrame>
      <p:pic>
        <p:nvPicPr>
          <p:cNvPr id="20" name="Graphic 19" descr="Earth outline">
            <a:extLst>
              <a:ext uri="{FF2B5EF4-FFF2-40B4-BE49-F238E27FC236}">
                <a16:creationId xmlns:a16="http://schemas.microsoft.com/office/drawing/2014/main" id="{D3E394B8-2ED4-EC98-7FFB-4A3935CA39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97927" y="7334469"/>
            <a:ext cx="914400" cy="914400"/>
          </a:xfrm>
          <a:prstGeom prst="rect">
            <a:avLst/>
          </a:prstGeom>
        </p:spPr>
      </p:pic>
      <p:pic>
        <p:nvPicPr>
          <p:cNvPr id="24" name="Graphic 23" descr="Euro outline">
            <a:extLst>
              <a:ext uri="{FF2B5EF4-FFF2-40B4-BE49-F238E27FC236}">
                <a16:creationId xmlns:a16="http://schemas.microsoft.com/office/drawing/2014/main" id="{260E26A1-F245-39A1-6DC7-53009CF9C90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816307" y="7334469"/>
            <a:ext cx="914400" cy="914400"/>
          </a:xfrm>
          <a:prstGeom prst="rect">
            <a:avLst/>
          </a:prstGeom>
        </p:spPr>
      </p:pic>
    </p:spTree>
    <p:extLst>
      <p:ext uri="{BB962C8B-B14F-4D97-AF65-F5344CB8AC3E}">
        <p14:creationId xmlns:p14="http://schemas.microsoft.com/office/powerpoint/2010/main" val="1401372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DE294BC-C93B-A5D3-DB6F-FB7D365FA122}"/>
              </a:ext>
            </a:extLst>
          </p:cNvPr>
          <p:cNvSpPr/>
          <p:nvPr/>
        </p:nvSpPr>
        <p:spPr>
          <a:xfrm>
            <a:off x="696780" y="2767060"/>
            <a:ext cx="16552994" cy="698488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 name="TextBox 2"/>
          <p:cNvSpPr txBox="1"/>
          <p:nvPr/>
        </p:nvSpPr>
        <p:spPr>
          <a:xfrm>
            <a:off x="1202428" y="1307597"/>
            <a:ext cx="12589769"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What is ESG and why the EU?</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3014189"/>
            <a:ext cx="15323471" cy="3633752"/>
          </a:xfrm>
          <a:prstGeom prst="rect">
            <a:avLst/>
          </a:prstGeom>
        </p:spPr>
        <p:txBody>
          <a:bodyPr wrap="square" lIns="0" tIns="0" rIns="0" bIns="0" rtlCol="0" anchor="t">
            <a:spAutoFit/>
          </a:bodyPr>
          <a:lstStyle/>
          <a:p>
            <a:pPr marL="457200" indent="-457200" algn="l">
              <a:lnSpc>
                <a:spcPts val="4062"/>
              </a:lnSpc>
              <a:buFont typeface="Arial" panose="020B0604020202020204" pitchFamily="34" charset="0"/>
              <a:buChar char="•"/>
            </a:pPr>
            <a:r>
              <a:rPr lang="en-US" sz="2901" dirty="0">
                <a:solidFill>
                  <a:srgbClr val="000000"/>
                </a:solidFill>
                <a:latin typeface="Arial"/>
              </a:rPr>
              <a:t>Non-financial Reporting Directive 2014 (first ESG reporting directive)</a:t>
            </a:r>
          </a:p>
          <a:p>
            <a:pPr marL="457200" indent="-457200" algn="l">
              <a:lnSpc>
                <a:spcPts val="4062"/>
              </a:lnSpc>
              <a:buFont typeface="Arial" panose="020B0604020202020204" pitchFamily="34" charset="0"/>
              <a:buChar char="•"/>
            </a:pPr>
            <a:r>
              <a:rPr lang="en-US" sz="2901" dirty="0">
                <a:solidFill>
                  <a:srgbClr val="000000"/>
                </a:solidFill>
                <a:latin typeface="Arial"/>
              </a:rPr>
              <a:t>Part of EU’s sustainable legislative framework</a:t>
            </a:r>
          </a:p>
          <a:p>
            <a:pPr marL="457200" indent="-457200" algn="l">
              <a:lnSpc>
                <a:spcPts val="4062"/>
              </a:lnSpc>
              <a:buFont typeface="Arial" panose="020B0604020202020204" pitchFamily="34" charset="0"/>
              <a:buChar char="•"/>
            </a:pPr>
            <a:r>
              <a:rPr lang="en-US" sz="2901" dirty="0">
                <a:solidFill>
                  <a:srgbClr val="000000"/>
                </a:solidFill>
                <a:latin typeface="Arial"/>
              </a:rPr>
              <a:t>Roots in the Paris Agreement (2015) and the European Green Deal (2019) which binds its </a:t>
            </a:r>
            <a:r>
              <a:rPr lang="en-GB" sz="2901" dirty="0">
                <a:solidFill>
                  <a:srgbClr val="000000"/>
                </a:solidFill>
                <a:latin typeface="Arial"/>
              </a:rPr>
              <a:t>signatories </a:t>
            </a:r>
            <a:r>
              <a:rPr lang="en-US" sz="2901" dirty="0">
                <a:solidFill>
                  <a:srgbClr val="000000"/>
                </a:solidFill>
                <a:latin typeface="Arial"/>
              </a:rPr>
              <a:t>to</a:t>
            </a:r>
            <a:r>
              <a:rPr lang="cs-CZ" sz="2901" dirty="0">
                <a:solidFill>
                  <a:srgbClr val="000000"/>
                </a:solidFill>
                <a:latin typeface="Arial"/>
              </a:rPr>
              <a:t>:</a:t>
            </a:r>
          </a:p>
          <a:p>
            <a:pPr marL="914400" lvl="1" indent="-457200">
              <a:lnSpc>
                <a:spcPts val="4062"/>
              </a:lnSpc>
              <a:buFont typeface="Arial" panose="020B0604020202020204" pitchFamily="34" charset="0"/>
              <a:buChar char="•"/>
            </a:pPr>
            <a:r>
              <a:rPr lang="en-US" sz="2901" dirty="0">
                <a:solidFill>
                  <a:srgbClr val="000000"/>
                </a:solidFill>
                <a:latin typeface="Arial"/>
              </a:rPr>
              <a:t>no net emissions of greenhouse gases by 2050</a:t>
            </a:r>
          </a:p>
          <a:p>
            <a:pPr marL="914400" lvl="1" indent="-457200">
              <a:lnSpc>
                <a:spcPts val="4062"/>
              </a:lnSpc>
              <a:buFont typeface="Arial" panose="020B0604020202020204" pitchFamily="34" charset="0"/>
              <a:buChar char="•"/>
            </a:pPr>
            <a:r>
              <a:rPr lang="en-US" sz="2901" dirty="0">
                <a:solidFill>
                  <a:srgbClr val="000000"/>
                </a:solidFill>
                <a:latin typeface="Arial"/>
              </a:rPr>
              <a:t>economic growth decoupled from resource use</a:t>
            </a:r>
          </a:p>
          <a:p>
            <a:pPr marL="914400" lvl="1" indent="-457200">
              <a:lnSpc>
                <a:spcPts val="4062"/>
              </a:lnSpc>
              <a:buFont typeface="Arial" panose="020B0604020202020204" pitchFamily="34" charset="0"/>
              <a:buChar char="•"/>
            </a:pPr>
            <a:r>
              <a:rPr lang="en-US" sz="2901" dirty="0">
                <a:solidFill>
                  <a:srgbClr val="000000"/>
                </a:solidFill>
                <a:latin typeface="Arial"/>
              </a:rPr>
              <a:t>no person and no place left behind</a:t>
            </a: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
        <p:nvSpPr>
          <p:cNvPr id="6" name="Rectangle 5">
            <a:extLst>
              <a:ext uri="{FF2B5EF4-FFF2-40B4-BE49-F238E27FC236}">
                <a16:creationId xmlns:a16="http://schemas.microsoft.com/office/drawing/2014/main" id="{17752362-8916-44F7-973E-34A6A57C2FEE}"/>
              </a:ext>
            </a:extLst>
          </p:cNvPr>
          <p:cNvSpPr/>
          <p:nvPr/>
        </p:nvSpPr>
        <p:spPr>
          <a:xfrm>
            <a:off x="10210801" y="5372100"/>
            <a:ext cx="6477000" cy="4019550"/>
          </a:xfrm>
          <a:prstGeom prst="rect">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s-CZ" sz="2000" b="1" dirty="0">
                <a:solidFill>
                  <a:schemeClr val="bg1"/>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The EU</a:t>
            </a:r>
            <a:r>
              <a:rPr lang="cs-CZ" sz="2000" b="1" dirty="0">
                <a:solidFill>
                  <a:schemeClr val="bg1"/>
                </a:solidFill>
                <a:latin typeface="Arial" panose="020B0604020202020204" pitchFamily="34" charset="0"/>
                <a:cs typeface="Arial" panose="020B0604020202020204" pitchFamily="34" charset="0"/>
              </a:rPr>
              <a:t>: </a:t>
            </a:r>
          </a:p>
          <a:p>
            <a:pPr algn="ctr"/>
            <a:endParaRPr lang="en-GB" sz="2000" b="1" dirty="0">
              <a:solidFill>
                <a:schemeClr val="bg1"/>
              </a:solidFill>
              <a:latin typeface="Arial" panose="020B0604020202020204" pitchFamily="34" charset="0"/>
              <a:cs typeface="Arial" panose="020B0604020202020204" pitchFamily="34" charset="0"/>
            </a:endParaRPr>
          </a:p>
          <a:p>
            <a:pPr algn="ctr"/>
            <a:r>
              <a:rPr lang="en-GB" sz="2000" i="1" dirty="0">
                <a:latin typeface="Arial" panose="020B0604020202020204" pitchFamily="34" charset="0"/>
                <a:cs typeface="Arial" panose="020B0604020202020204" pitchFamily="34" charset="0"/>
              </a:rPr>
              <a:t>‘</a:t>
            </a:r>
            <a:r>
              <a:rPr lang="en-US" sz="2000" i="1" dirty="0">
                <a:latin typeface="Arial" panose="020B0604020202020204" pitchFamily="34" charset="0"/>
                <a:cs typeface="Arial" panose="020B0604020202020204" pitchFamily="34" charset="0"/>
              </a:rPr>
              <a:t>The European Green Deal is also our lifeline out of the COVID-19 pandemic. One third of the €1.8 trillion investments from the </a:t>
            </a:r>
            <a:r>
              <a:rPr lang="en-US" sz="2000" i="1" dirty="0" err="1">
                <a:latin typeface="Arial" panose="020B0604020202020204" pitchFamily="34" charset="0"/>
                <a:cs typeface="Arial" panose="020B0604020202020204" pitchFamily="34" charset="0"/>
              </a:rPr>
              <a:t>NextGenerationEU</a:t>
            </a:r>
            <a:r>
              <a:rPr lang="en-US" sz="2000" i="1" dirty="0">
                <a:latin typeface="Arial" panose="020B0604020202020204" pitchFamily="34" charset="0"/>
                <a:cs typeface="Arial" panose="020B0604020202020204" pitchFamily="34" charset="0"/>
              </a:rPr>
              <a:t> Recovery Plan, and the EU’s seven-year budget will finance the European Green Deal.</a:t>
            </a:r>
          </a:p>
          <a:p>
            <a:pPr algn="ctr"/>
            <a:endParaRPr lang="en-US" sz="2000" i="1" dirty="0">
              <a:latin typeface="Arial" panose="020B0604020202020204" pitchFamily="34" charset="0"/>
              <a:cs typeface="Arial" panose="020B0604020202020204" pitchFamily="34" charset="0"/>
            </a:endParaRPr>
          </a:p>
          <a:p>
            <a:pPr algn="ctr"/>
            <a:r>
              <a:rPr lang="en-US" sz="2000" i="1" dirty="0">
                <a:latin typeface="Arial" panose="020B0604020202020204" pitchFamily="34" charset="0"/>
                <a:cs typeface="Arial" panose="020B0604020202020204" pitchFamily="34" charset="0"/>
              </a:rPr>
              <a:t>The European Commission has </a:t>
            </a:r>
            <a:r>
              <a:rPr lang="en-US" sz="2000" i="1" dirty="0">
                <a:solidFill>
                  <a:schemeClr val="bg1"/>
                </a:solidFill>
                <a:latin typeface="Arial" panose="020B0604020202020204" pitchFamily="34" charset="0"/>
                <a:cs typeface="Arial" panose="020B0604020202020204" pitchFamily="34" charset="0"/>
              </a:rPr>
              <a:t>adopted</a:t>
            </a:r>
            <a:r>
              <a:rPr lang="en-US" sz="2000" i="1" dirty="0">
                <a:latin typeface="Arial" panose="020B0604020202020204" pitchFamily="34" charset="0"/>
                <a:cs typeface="Arial" panose="020B0604020202020204" pitchFamily="34" charset="0"/>
              </a:rPr>
              <a:t> a set of proposals to make the EU's climate, energy, transport and taxation policies fit for reducing net greenhouse gas emissions by at least 55% by 2030, compared to 1990 levels.</a:t>
            </a:r>
            <a:r>
              <a:rPr lang="en-GB" sz="2000" i="1" dirty="0">
                <a:latin typeface="Arial" panose="020B0604020202020204" pitchFamily="34" charset="0"/>
                <a:cs typeface="Arial" panose="020B0604020202020204" pitchFamily="34" charset="0"/>
              </a:rPr>
              <a:t>‘</a:t>
            </a:r>
            <a:endParaRPr lang="cs-CZ" sz="20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7413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TextBox 2"/>
          <p:cNvSpPr txBox="1"/>
          <p:nvPr/>
        </p:nvSpPr>
        <p:spPr>
          <a:xfrm>
            <a:off x="1202428" y="1307597"/>
            <a:ext cx="12589769" cy="1080360"/>
          </a:xfrm>
          <a:prstGeom prst="rect">
            <a:avLst/>
          </a:prstGeom>
        </p:spPr>
        <p:txBody>
          <a:bodyPr wrap="square" lIns="0" tIns="0" rIns="0" bIns="0" rtlCol="0" anchor="t">
            <a:spAutoFit/>
          </a:bodyPr>
          <a:lstStyle/>
          <a:p>
            <a:pPr algn="l">
              <a:lnSpc>
                <a:spcPts val="8939"/>
              </a:lnSpc>
            </a:pPr>
            <a:r>
              <a:rPr lang="cs-CZ" sz="6385" dirty="0">
                <a:solidFill>
                  <a:srgbClr val="000000"/>
                </a:solidFill>
                <a:latin typeface="Arial Bold"/>
              </a:rPr>
              <a:t>ESG in </a:t>
            </a:r>
            <a:r>
              <a:rPr lang="cs-CZ" sz="6385" dirty="0" err="1">
                <a:solidFill>
                  <a:srgbClr val="000000"/>
                </a:solidFill>
                <a:latin typeface="Arial Bold"/>
              </a:rPr>
              <a:t>the</a:t>
            </a:r>
            <a:r>
              <a:rPr lang="cs-CZ" sz="6385" dirty="0">
                <a:solidFill>
                  <a:srgbClr val="000000"/>
                </a:solidFill>
                <a:latin typeface="Arial Bold"/>
              </a:rPr>
              <a:t> EU as </a:t>
            </a:r>
            <a:r>
              <a:rPr lang="cs-CZ" sz="6385" dirty="0" err="1">
                <a:solidFill>
                  <a:srgbClr val="000000"/>
                </a:solidFill>
                <a:latin typeface="Arial Bold"/>
              </a:rPr>
              <a:t>time</a:t>
            </a:r>
            <a:r>
              <a:rPr lang="cs-CZ" sz="6385" dirty="0">
                <a:solidFill>
                  <a:srgbClr val="000000"/>
                </a:solidFill>
                <a:latin typeface="Arial Bold"/>
              </a:rPr>
              <a:t> </a:t>
            </a:r>
            <a:r>
              <a:rPr lang="cs-CZ" sz="6385" dirty="0" err="1">
                <a:solidFill>
                  <a:srgbClr val="000000"/>
                </a:solidFill>
                <a:latin typeface="Arial Bold"/>
              </a:rPr>
              <a:t>went</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3014189"/>
            <a:ext cx="15323471" cy="1004827"/>
          </a:xfrm>
          <a:prstGeom prst="rect">
            <a:avLst/>
          </a:prstGeom>
        </p:spPr>
        <p:txBody>
          <a:bodyPr wrap="square" lIns="0" tIns="0" rIns="0" bIns="0" rtlCol="0" anchor="t">
            <a:spAutoFit/>
          </a:bodyPr>
          <a:lstStyle/>
          <a:p>
            <a:pPr marL="457200" indent="-457200" algn="l">
              <a:lnSpc>
                <a:spcPts val="4062"/>
              </a:lnSpc>
              <a:buFont typeface="Arial" panose="020B0604020202020204" pitchFamily="34" charset="0"/>
              <a:buChar char="•"/>
            </a:pPr>
            <a:endParaRPr lang="en-US" sz="2901" dirty="0">
              <a:solidFill>
                <a:srgbClr val="000000"/>
              </a:solidFill>
              <a:latin typeface="Arial"/>
            </a:endParaRPr>
          </a:p>
          <a:p>
            <a:pPr marL="457200" indent="-457200" algn="l">
              <a:lnSpc>
                <a:spcPts val="4062"/>
              </a:lnSpc>
              <a:buFont typeface="Arial" panose="020B0604020202020204" pitchFamily="34" charset="0"/>
              <a:buChar char="•"/>
            </a:pPr>
            <a:endParaRPr lang="en-US"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graphicFrame>
        <p:nvGraphicFramePr>
          <p:cNvPr id="6" name="Zástupný obsah 3">
            <a:extLst>
              <a:ext uri="{FF2B5EF4-FFF2-40B4-BE49-F238E27FC236}">
                <a16:creationId xmlns:a16="http://schemas.microsoft.com/office/drawing/2014/main" id="{D19422F2-74BA-4448-3818-5C804CF82187}"/>
              </a:ext>
            </a:extLst>
          </p:cNvPr>
          <p:cNvGraphicFramePr>
            <a:graphicFrameLocks/>
          </p:cNvGraphicFramePr>
          <p:nvPr>
            <p:extLst>
              <p:ext uri="{D42A27DB-BD31-4B8C-83A1-F6EECF244321}">
                <p14:modId xmlns:p14="http://schemas.microsoft.com/office/powerpoint/2010/main" val="1569795974"/>
              </p:ext>
            </p:extLst>
          </p:nvPr>
        </p:nvGraphicFramePr>
        <p:xfrm>
          <a:off x="1028698" y="2387957"/>
          <a:ext cx="15323471" cy="72266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Rectangle 6">
            <a:extLst>
              <a:ext uri="{FF2B5EF4-FFF2-40B4-BE49-F238E27FC236}">
                <a16:creationId xmlns:a16="http://schemas.microsoft.com/office/drawing/2014/main" id="{58D7CE85-924F-9B96-C2CA-C63A65188FB0}"/>
              </a:ext>
            </a:extLst>
          </p:cNvPr>
          <p:cNvSpPr/>
          <p:nvPr/>
        </p:nvSpPr>
        <p:spPr>
          <a:xfrm>
            <a:off x="15419854" y="8822354"/>
            <a:ext cx="552999" cy="159026"/>
          </a:xfrm>
          <a:prstGeom prst="rect">
            <a:avLst/>
          </a:prstGeom>
          <a:solidFill>
            <a:srgbClr val="951F5F"/>
          </a:solidFill>
          <a:ln>
            <a:solidFill>
              <a:srgbClr val="A21F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dirty="0">
              <a:solidFill>
                <a:srgbClr val="951F5F"/>
              </a:solidFill>
              <a:highlight>
                <a:srgbClr val="951F5F"/>
              </a:highlight>
            </a:endParaRPr>
          </a:p>
        </p:txBody>
      </p:sp>
      <p:sp>
        <p:nvSpPr>
          <p:cNvPr id="14" name="TextBox 13">
            <a:extLst>
              <a:ext uri="{FF2B5EF4-FFF2-40B4-BE49-F238E27FC236}">
                <a16:creationId xmlns:a16="http://schemas.microsoft.com/office/drawing/2014/main" id="{1B5D4B8D-F416-2E5D-154C-D54D721B9188}"/>
              </a:ext>
            </a:extLst>
          </p:cNvPr>
          <p:cNvSpPr txBox="1"/>
          <p:nvPr/>
        </p:nvSpPr>
        <p:spPr>
          <a:xfrm>
            <a:off x="16007780" y="8747978"/>
            <a:ext cx="1114700" cy="276999"/>
          </a:xfrm>
          <a:prstGeom prst="rect">
            <a:avLst/>
          </a:prstGeom>
          <a:noFill/>
          <a:ln>
            <a:noFill/>
          </a:ln>
        </p:spPr>
        <p:txBody>
          <a:bodyPr wrap="square" rtlCol="0">
            <a:spAutoFit/>
          </a:bodyPr>
          <a:lstStyle/>
          <a:p>
            <a:r>
              <a:rPr lang="en-GB" sz="1200" b="1" dirty="0">
                <a:solidFill>
                  <a:srgbClr val="A21F4B"/>
                </a:solidFill>
                <a:latin typeface="Arial Nova" panose="020B0504020202020204" pitchFamily="34" charset="0"/>
              </a:rPr>
              <a:t>Mandatory</a:t>
            </a:r>
          </a:p>
        </p:txBody>
      </p:sp>
      <p:sp>
        <p:nvSpPr>
          <p:cNvPr id="15" name="Rectangle 14">
            <a:extLst>
              <a:ext uri="{FF2B5EF4-FFF2-40B4-BE49-F238E27FC236}">
                <a16:creationId xmlns:a16="http://schemas.microsoft.com/office/drawing/2014/main" id="{ACFCFDA4-85A9-962B-7F58-052EC80516F2}"/>
              </a:ext>
            </a:extLst>
          </p:cNvPr>
          <p:cNvSpPr/>
          <p:nvPr/>
        </p:nvSpPr>
        <p:spPr>
          <a:xfrm>
            <a:off x="15419854" y="9055756"/>
            <a:ext cx="552999" cy="159026"/>
          </a:xfrm>
          <a:prstGeom prst="rect">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dirty="0">
              <a:highlight>
                <a:srgbClr val="580000"/>
              </a:highlight>
            </a:endParaRPr>
          </a:p>
        </p:txBody>
      </p:sp>
      <p:sp>
        <p:nvSpPr>
          <p:cNvPr id="16" name="TextBox 15">
            <a:extLst>
              <a:ext uri="{FF2B5EF4-FFF2-40B4-BE49-F238E27FC236}">
                <a16:creationId xmlns:a16="http://schemas.microsoft.com/office/drawing/2014/main" id="{CAFEFBFE-98D9-3FDB-9E20-1C1FB0DC3EF0}"/>
              </a:ext>
            </a:extLst>
          </p:cNvPr>
          <p:cNvSpPr txBox="1"/>
          <p:nvPr/>
        </p:nvSpPr>
        <p:spPr>
          <a:xfrm>
            <a:off x="16007780" y="8981380"/>
            <a:ext cx="1277039" cy="276999"/>
          </a:xfrm>
          <a:prstGeom prst="rect">
            <a:avLst/>
          </a:prstGeom>
          <a:noFill/>
        </p:spPr>
        <p:txBody>
          <a:bodyPr wrap="square" rtlCol="0">
            <a:spAutoFit/>
          </a:bodyPr>
          <a:lstStyle/>
          <a:p>
            <a:r>
              <a:rPr lang="en-GB" sz="1200" b="1" dirty="0">
                <a:solidFill>
                  <a:srgbClr val="00457C"/>
                </a:solidFill>
                <a:latin typeface="Arial Nova" panose="020B0504020202020204" pitchFamily="34" charset="0"/>
              </a:rPr>
              <a:t>Voluntary</a:t>
            </a:r>
            <a:endParaRPr lang="cs-CZ" sz="1200" b="1" dirty="0">
              <a:solidFill>
                <a:srgbClr val="00457C"/>
              </a:solidFill>
              <a:latin typeface="Arial Nova" panose="020B0504020202020204" pitchFamily="34" charset="0"/>
            </a:endParaRPr>
          </a:p>
        </p:txBody>
      </p:sp>
      <p:sp>
        <p:nvSpPr>
          <p:cNvPr id="17" name="Rectangle 16">
            <a:extLst>
              <a:ext uri="{FF2B5EF4-FFF2-40B4-BE49-F238E27FC236}">
                <a16:creationId xmlns:a16="http://schemas.microsoft.com/office/drawing/2014/main" id="{FDC696D1-D532-D6F4-AABC-BFB7D3EE9E13}"/>
              </a:ext>
            </a:extLst>
          </p:cNvPr>
          <p:cNvSpPr/>
          <p:nvPr/>
        </p:nvSpPr>
        <p:spPr>
          <a:xfrm>
            <a:off x="15419854" y="9300646"/>
            <a:ext cx="552999" cy="159026"/>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tx1"/>
              </a:solidFill>
              <a:highlight>
                <a:srgbClr val="580000"/>
              </a:highlight>
            </a:endParaRPr>
          </a:p>
        </p:txBody>
      </p:sp>
      <p:sp>
        <p:nvSpPr>
          <p:cNvPr id="18" name="TextBox 17">
            <a:extLst>
              <a:ext uri="{FF2B5EF4-FFF2-40B4-BE49-F238E27FC236}">
                <a16:creationId xmlns:a16="http://schemas.microsoft.com/office/drawing/2014/main" id="{F4934B69-4C0C-AA66-4888-5206D1328E97}"/>
              </a:ext>
            </a:extLst>
          </p:cNvPr>
          <p:cNvSpPr txBox="1"/>
          <p:nvPr/>
        </p:nvSpPr>
        <p:spPr>
          <a:xfrm>
            <a:off x="16007780" y="9226270"/>
            <a:ext cx="1036237" cy="276999"/>
          </a:xfrm>
          <a:prstGeom prst="rect">
            <a:avLst/>
          </a:prstGeom>
          <a:noFill/>
          <a:ln>
            <a:noFill/>
          </a:ln>
        </p:spPr>
        <p:txBody>
          <a:bodyPr wrap="square" rtlCol="0">
            <a:spAutoFit/>
          </a:bodyPr>
          <a:lstStyle/>
          <a:p>
            <a:r>
              <a:rPr lang="en-GB" sz="1200" b="1" dirty="0">
                <a:latin typeface="Arial Nova" panose="020B0504020202020204" pitchFamily="34" charset="0"/>
              </a:rPr>
              <a:t>Events</a:t>
            </a:r>
            <a:endParaRPr lang="cs-CZ" sz="1200" b="1" dirty="0">
              <a:latin typeface="Arial Nova" panose="020B0504020202020204" pitchFamily="34" charset="0"/>
            </a:endParaRPr>
          </a:p>
        </p:txBody>
      </p:sp>
    </p:spTree>
    <p:extLst>
      <p:ext uri="{BB962C8B-B14F-4D97-AF65-F5344CB8AC3E}">
        <p14:creationId xmlns:p14="http://schemas.microsoft.com/office/powerpoint/2010/main" val="147732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8" name="TextBox 8"/>
          <p:cNvSpPr txBox="1"/>
          <p:nvPr/>
        </p:nvSpPr>
        <p:spPr>
          <a:xfrm>
            <a:off x="1202428" y="3014189"/>
            <a:ext cx="15323471" cy="479042"/>
          </a:xfrm>
          <a:prstGeom prst="rect">
            <a:avLst/>
          </a:prstGeom>
        </p:spPr>
        <p:txBody>
          <a:bodyPr wrap="square" lIns="0" tIns="0" rIns="0" bIns="0" rtlCol="0" anchor="t">
            <a:spAutoFit/>
          </a:bodyPr>
          <a:lstStyle/>
          <a:p>
            <a:pPr marL="457200" indent="-457200" algn="l">
              <a:lnSpc>
                <a:spcPts val="4062"/>
              </a:lnSpc>
              <a:buFont typeface="Arial" panose="020B0604020202020204" pitchFamily="34" charset="0"/>
              <a:buChar char="•"/>
            </a:pPr>
            <a:endParaRPr lang="en-US"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sp>
        <p:nvSpPr>
          <p:cNvPr id="15" name="Straight Connector 14">
            <a:extLst>
              <a:ext uri="{FF2B5EF4-FFF2-40B4-BE49-F238E27FC236}">
                <a16:creationId xmlns:a16="http://schemas.microsoft.com/office/drawing/2014/main" id="{CAB7FE9B-70BC-A9DE-2FBD-3DF46B9A9306}"/>
              </a:ext>
            </a:extLst>
          </p:cNvPr>
          <p:cNvSpPr/>
          <p:nvPr/>
        </p:nvSpPr>
        <p:spPr>
          <a:xfrm>
            <a:off x="6705600" y="4085480"/>
            <a:ext cx="0" cy="578134"/>
          </a:xfrm>
          <a:prstGeom prst="line">
            <a:avLst/>
          </a:prstGeom>
          <a:solidFill>
            <a:srgbClr val="0085F2"/>
          </a:solidFill>
          <a:ln w="9525" cap="flat" cmpd="sng" algn="ctr">
            <a:solidFill>
              <a:srgbClr val="0085F2"/>
            </a:solidFill>
            <a:prstDash val="dash"/>
          </a:ln>
          <a:effectLst/>
        </p:spPr>
        <p:style>
          <a:lnRef idx="1">
            <a:scrgbClr r="0" g="0" b="0"/>
          </a:lnRef>
          <a:fillRef idx="0">
            <a:scrgbClr r="0" g="0" b="0"/>
          </a:fillRef>
          <a:effectRef idx="0">
            <a:scrgbClr r="0" g="0" b="0"/>
          </a:effectRef>
          <a:fontRef idx="minor">
            <a:schemeClr val="tx1">
              <a:hueOff val="0"/>
              <a:satOff val="0"/>
              <a:lumOff val="0"/>
              <a:alphaOff val="0"/>
            </a:schemeClr>
          </a:fontRef>
        </p:style>
        <p:txBody>
          <a:bodyPr/>
          <a:lstStyle/>
          <a:p>
            <a:endParaRPr lang="cs-CZ"/>
          </a:p>
        </p:txBody>
      </p:sp>
      <p:sp>
        <p:nvSpPr>
          <p:cNvPr id="16" name="Oval 15">
            <a:extLst>
              <a:ext uri="{FF2B5EF4-FFF2-40B4-BE49-F238E27FC236}">
                <a16:creationId xmlns:a16="http://schemas.microsoft.com/office/drawing/2014/main" id="{290DE3D0-F67F-E9CD-4F37-09E2A9122082}"/>
              </a:ext>
            </a:extLst>
          </p:cNvPr>
          <p:cNvSpPr/>
          <p:nvPr/>
        </p:nvSpPr>
        <p:spPr>
          <a:xfrm>
            <a:off x="6633333" y="3940947"/>
            <a:ext cx="144533" cy="144533"/>
          </a:xfrm>
          <a:prstGeom prst="ellipse">
            <a:avLst/>
          </a:prstGeom>
          <a:solidFill>
            <a:srgbClr val="0085F2"/>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cs-CZ"/>
          </a:p>
        </p:txBody>
      </p:sp>
      <p:graphicFrame>
        <p:nvGraphicFramePr>
          <p:cNvPr id="17" name="Table 16">
            <a:extLst>
              <a:ext uri="{FF2B5EF4-FFF2-40B4-BE49-F238E27FC236}">
                <a16:creationId xmlns:a16="http://schemas.microsoft.com/office/drawing/2014/main" id="{4BE6D35E-80C4-3AB0-455B-7143FAD6965B}"/>
              </a:ext>
            </a:extLst>
          </p:cNvPr>
          <p:cNvGraphicFramePr>
            <a:graphicFrameLocks noGrp="1"/>
          </p:cNvGraphicFramePr>
          <p:nvPr>
            <p:extLst>
              <p:ext uri="{D42A27DB-BD31-4B8C-83A1-F6EECF244321}">
                <p14:modId xmlns:p14="http://schemas.microsoft.com/office/powerpoint/2010/main" val="2913511456"/>
              </p:ext>
            </p:extLst>
          </p:nvPr>
        </p:nvGraphicFramePr>
        <p:xfrm>
          <a:off x="910054" y="2430540"/>
          <a:ext cx="16126473" cy="7166782"/>
        </p:xfrm>
        <a:graphic>
          <a:graphicData uri="http://schemas.openxmlformats.org/drawingml/2006/table">
            <a:tbl>
              <a:tblPr firstRow="1" bandRow="1">
                <a:tableStyleId>{5C22544A-7EE6-4342-B048-85BDC9FD1C3A}</a:tableStyleId>
              </a:tblPr>
              <a:tblGrid>
                <a:gridCol w="3455673">
                  <a:extLst>
                    <a:ext uri="{9D8B030D-6E8A-4147-A177-3AD203B41FA5}">
                      <a16:colId xmlns:a16="http://schemas.microsoft.com/office/drawing/2014/main" val="3623047699"/>
                    </a:ext>
                  </a:extLst>
                </a:gridCol>
                <a:gridCol w="3455673">
                  <a:extLst>
                    <a:ext uri="{9D8B030D-6E8A-4147-A177-3AD203B41FA5}">
                      <a16:colId xmlns:a16="http://schemas.microsoft.com/office/drawing/2014/main" val="1582295455"/>
                    </a:ext>
                  </a:extLst>
                </a:gridCol>
                <a:gridCol w="2303781">
                  <a:extLst>
                    <a:ext uri="{9D8B030D-6E8A-4147-A177-3AD203B41FA5}">
                      <a16:colId xmlns:a16="http://schemas.microsoft.com/office/drawing/2014/main" val="4244318748"/>
                    </a:ext>
                  </a:extLst>
                </a:gridCol>
                <a:gridCol w="2303781">
                  <a:extLst>
                    <a:ext uri="{9D8B030D-6E8A-4147-A177-3AD203B41FA5}">
                      <a16:colId xmlns:a16="http://schemas.microsoft.com/office/drawing/2014/main" val="2025248397"/>
                    </a:ext>
                  </a:extLst>
                </a:gridCol>
                <a:gridCol w="1151892">
                  <a:extLst>
                    <a:ext uri="{9D8B030D-6E8A-4147-A177-3AD203B41FA5}">
                      <a16:colId xmlns:a16="http://schemas.microsoft.com/office/drawing/2014/main" val="3948068907"/>
                    </a:ext>
                  </a:extLst>
                </a:gridCol>
                <a:gridCol w="3455673">
                  <a:extLst>
                    <a:ext uri="{9D8B030D-6E8A-4147-A177-3AD203B41FA5}">
                      <a16:colId xmlns:a16="http://schemas.microsoft.com/office/drawing/2014/main" val="4134964654"/>
                    </a:ext>
                  </a:extLst>
                </a:gridCol>
              </a:tblGrid>
              <a:tr h="337526">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Arial" panose="020B0604020202020204" pitchFamily="34" charset="0"/>
                          <a:cs typeface="Arial" panose="020B0604020202020204" pitchFamily="34" charset="0"/>
                        </a:rPr>
                        <a:t>Reporting timeline</a:t>
                      </a:r>
                      <a:endParaRPr lang="cs-CZ" b="1" dirty="0">
                        <a:latin typeface="Arial" panose="020B0604020202020204" pitchFamily="34" charset="0"/>
                        <a:cs typeface="Arial" panose="020B0604020202020204" pitchFamily="34" charset="0"/>
                      </a:endParaRPr>
                    </a:p>
                  </a:txBody>
                  <a:tcPr>
                    <a:solidFill>
                      <a:srgbClr val="A21F4B"/>
                    </a:solidFill>
                  </a:tcPr>
                </a:tc>
                <a:tc hMerge="1">
                  <a:txBody>
                    <a:bodyPr/>
                    <a:lstStyle/>
                    <a:p>
                      <a:pPr algn="ctr"/>
                      <a:endParaRPr lang="en-US" b="1" dirty="0">
                        <a:solidFill>
                          <a:schemeClr val="bg1"/>
                        </a:solidFill>
                        <a:latin typeface="Arial" panose="020B0604020202020204" pitchFamily="34" charset="0"/>
                        <a:cs typeface="Arial" panose="020B0604020202020204" pitchFamily="34" charset="0"/>
                      </a:endParaRPr>
                    </a:p>
                  </a:txBody>
                  <a:tcPr>
                    <a:solidFill>
                      <a:srgbClr val="A21F4B"/>
                    </a:solidFill>
                  </a:tcPr>
                </a:tc>
                <a:tc hMerge="1">
                  <a:txBody>
                    <a:bodyPr/>
                    <a:lstStyle/>
                    <a:p>
                      <a:endParaRPr lang="cs-CZ"/>
                    </a:p>
                  </a:txBody>
                  <a:tcPr/>
                </a:tc>
                <a:tc hMerge="1">
                  <a:txBody>
                    <a:bodyPr/>
                    <a:lstStyle/>
                    <a:p>
                      <a:pPr algn="ctr"/>
                      <a:endParaRPr lang="en-US" b="1" dirty="0">
                        <a:solidFill>
                          <a:schemeClr val="bg1"/>
                        </a:solidFill>
                        <a:latin typeface="Arial" panose="020B0604020202020204" pitchFamily="34" charset="0"/>
                        <a:cs typeface="Arial" panose="020B0604020202020204" pitchFamily="34" charset="0"/>
                      </a:endParaRPr>
                    </a:p>
                  </a:txBody>
                  <a:tcPr>
                    <a:solidFill>
                      <a:srgbClr val="A21F4B"/>
                    </a:solidFill>
                  </a:tcPr>
                </a:tc>
                <a:tc hMerge="1">
                  <a:txBody>
                    <a:bodyPr/>
                    <a:lstStyle/>
                    <a:p>
                      <a:endParaRPr lang="cs-CZ"/>
                    </a:p>
                  </a:txBody>
                  <a:tcPr/>
                </a:tc>
                <a:tc hMerge="1">
                  <a:txBody>
                    <a:bodyPr/>
                    <a:lstStyle/>
                    <a:p>
                      <a:pPr algn="ctr"/>
                      <a:endParaRPr lang="cs-CZ" b="1" dirty="0">
                        <a:solidFill>
                          <a:schemeClr val="bg1"/>
                        </a:solidFill>
                        <a:latin typeface="Arial" panose="020B0604020202020204" pitchFamily="34" charset="0"/>
                        <a:cs typeface="Arial" panose="020B0604020202020204" pitchFamily="34" charset="0"/>
                      </a:endParaRPr>
                    </a:p>
                  </a:txBody>
                  <a:tcPr>
                    <a:solidFill>
                      <a:srgbClr val="A21F4B"/>
                    </a:solidFill>
                  </a:tcPr>
                </a:tc>
                <a:extLst>
                  <a:ext uri="{0D108BD9-81ED-4DB2-BD59-A6C34878D82A}">
                    <a16:rowId xmlns:a16="http://schemas.microsoft.com/office/drawing/2014/main" val="3804287509"/>
                  </a:ext>
                </a:extLst>
              </a:tr>
              <a:tr h="5906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Arial" panose="020B0604020202020204" pitchFamily="34" charset="0"/>
                          <a:cs typeface="Arial" panose="020B0604020202020204" pitchFamily="34" charset="0"/>
                        </a:rPr>
                        <a:t>FY 2024</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Arial" panose="020B0604020202020204" pitchFamily="34" charset="0"/>
                          <a:cs typeface="Arial" panose="020B0604020202020204" pitchFamily="34" charset="0"/>
                        </a:rPr>
                        <a:t>Reporting in 2025 </a:t>
                      </a:r>
                      <a:endParaRPr lang="cs-CZ" b="1" dirty="0">
                        <a:latin typeface="Arial" panose="020B0604020202020204" pitchFamily="34" charset="0"/>
                        <a:cs typeface="Arial" panose="020B0604020202020204" pitchFamily="34" charset="0"/>
                      </a:endParaRPr>
                    </a:p>
                  </a:txBody>
                  <a:tcPr>
                    <a:solidFill>
                      <a:srgbClr val="A21F4B"/>
                    </a:solidFill>
                  </a:tcPr>
                </a:tc>
                <a:tc gridSpan="2">
                  <a:txBody>
                    <a:bodyPr/>
                    <a:lstStyle/>
                    <a:p>
                      <a:pPr algn="ctr"/>
                      <a:r>
                        <a:rPr lang="en-US" b="1" dirty="0">
                          <a:solidFill>
                            <a:schemeClr val="bg1"/>
                          </a:solidFill>
                          <a:latin typeface="Arial" panose="020B0604020202020204" pitchFamily="34" charset="0"/>
                          <a:cs typeface="Arial" panose="020B0604020202020204" pitchFamily="34" charset="0"/>
                        </a:rPr>
                        <a:t>FY 2025</a:t>
                      </a:r>
                    </a:p>
                    <a:p>
                      <a:pPr algn="ctr"/>
                      <a:r>
                        <a:rPr lang="en-US" b="1" dirty="0">
                          <a:solidFill>
                            <a:schemeClr val="bg1"/>
                          </a:solidFill>
                          <a:latin typeface="Arial" panose="020B0604020202020204" pitchFamily="34" charset="0"/>
                          <a:cs typeface="Arial" panose="020B0604020202020204" pitchFamily="34" charset="0"/>
                        </a:rPr>
                        <a:t>Reporting in 2026</a:t>
                      </a:r>
                    </a:p>
                  </a:txBody>
                  <a:tcPr>
                    <a:solidFill>
                      <a:srgbClr val="A21F4B"/>
                    </a:solidFill>
                  </a:tcPr>
                </a:tc>
                <a:tc hMerge="1">
                  <a:txBody>
                    <a:bodyPr/>
                    <a:lstStyle/>
                    <a:p>
                      <a:endParaRPr lang="cs-CZ"/>
                    </a:p>
                  </a:txBody>
                  <a:tcPr/>
                </a:tc>
                <a:tc gridSpan="2">
                  <a:txBody>
                    <a:bodyPr/>
                    <a:lstStyle/>
                    <a:p>
                      <a:pPr algn="ctr"/>
                      <a:r>
                        <a:rPr lang="en-GB" b="1" dirty="0">
                          <a:solidFill>
                            <a:schemeClr val="bg1"/>
                          </a:solidFill>
                          <a:latin typeface="Arial" panose="020B0604020202020204" pitchFamily="34" charset="0"/>
                          <a:cs typeface="Arial" panose="020B0604020202020204" pitchFamily="34" charset="0"/>
                        </a:rPr>
                        <a:t>FY 2026</a:t>
                      </a:r>
                    </a:p>
                    <a:p>
                      <a:pPr algn="ctr"/>
                      <a:r>
                        <a:rPr lang="en-GB" b="1" dirty="0">
                          <a:solidFill>
                            <a:schemeClr val="bg1"/>
                          </a:solidFill>
                          <a:latin typeface="Arial" panose="020B0604020202020204" pitchFamily="34" charset="0"/>
                          <a:cs typeface="Arial" panose="020B0604020202020204" pitchFamily="34" charset="0"/>
                        </a:rPr>
                        <a:t>Reporting in 2027</a:t>
                      </a:r>
                      <a:endParaRPr lang="en-US" b="1" dirty="0">
                        <a:solidFill>
                          <a:schemeClr val="bg1"/>
                        </a:solidFill>
                        <a:latin typeface="Arial" panose="020B0604020202020204" pitchFamily="34" charset="0"/>
                        <a:cs typeface="Arial" panose="020B0604020202020204" pitchFamily="34" charset="0"/>
                      </a:endParaRPr>
                    </a:p>
                  </a:txBody>
                  <a:tcPr>
                    <a:solidFill>
                      <a:srgbClr val="A21F4B"/>
                    </a:solidFill>
                  </a:tcPr>
                </a:tc>
                <a:tc hMerge="1">
                  <a:txBody>
                    <a:bodyPr/>
                    <a:lstStyle/>
                    <a:p>
                      <a:endParaRPr lang="cs-CZ"/>
                    </a:p>
                  </a:txBody>
                  <a:tcPr/>
                </a:tc>
                <a:tc>
                  <a:txBody>
                    <a:bodyPr/>
                    <a:lstStyle/>
                    <a:p>
                      <a:pPr algn="ctr"/>
                      <a:r>
                        <a:rPr lang="en-GB" b="1" dirty="0">
                          <a:solidFill>
                            <a:schemeClr val="bg1"/>
                          </a:solidFill>
                          <a:latin typeface="Arial" panose="020B0604020202020204" pitchFamily="34" charset="0"/>
                          <a:cs typeface="Arial" panose="020B0604020202020204" pitchFamily="34" charset="0"/>
                        </a:rPr>
                        <a:t>FY 2028</a:t>
                      </a:r>
                    </a:p>
                    <a:p>
                      <a:pPr algn="ctr"/>
                      <a:r>
                        <a:rPr lang="en-GB" b="1" dirty="0">
                          <a:solidFill>
                            <a:schemeClr val="bg1"/>
                          </a:solidFill>
                          <a:latin typeface="Arial" panose="020B0604020202020204" pitchFamily="34" charset="0"/>
                          <a:cs typeface="Arial" panose="020B0604020202020204" pitchFamily="34" charset="0"/>
                        </a:rPr>
                        <a:t>Reporting in 2029</a:t>
                      </a:r>
                      <a:endParaRPr lang="cs-CZ" b="1" dirty="0">
                        <a:solidFill>
                          <a:schemeClr val="bg1"/>
                        </a:solidFill>
                        <a:latin typeface="Arial" panose="020B0604020202020204" pitchFamily="34" charset="0"/>
                        <a:cs typeface="Arial" panose="020B0604020202020204" pitchFamily="34" charset="0"/>
                      </a:endParaRPr>
                    </a:p>
                  </a:txBody>
                  <a:tcPr>
                    <a:solidFill>
                      <a:srgbClr val="A21F4B"/>
                    </a:solidFill>
                  </a:tcPr>
                </a:tc>
                <a:extLst>
                  <a:ext uri="{0D108BD9-81ED-4DB2-BD59-A6C34878D82A}">
                    <a16:rowId xmlns:a16="http://schemas.microsoft.com/office/drawing/2014/main" val="2313161620"/>
                  </a:ext>
                </a:extLst>
              </a:tr>
              <a:tr h="1659502">
                <a:tc>
                  <a:txBody>
                    <a:bodyPr/>
                    <a:lstStyle/>
                    <a:p>
                      <a:pPr algn="ctr"/>
                      <a:r>
                        <a:rPr lang="en-US" sz="1600" b="0" dirty="0" err="1">
                          <a:solidFill>
                            <a:schemeClr val="bg1"/>
                          </a:solidFill>
                          <a:latin typeface="Arial" panose="020B0604020202020204" pitchFamily="34" charset="0"/>
                          <a:cs typeface="Arial" panose="020B0604020202020204" pitchFamily="34" charset="0"/>
                        </a:rPr>
                        <a:t>Organisations</a:t>
                      </a:r>
                      <a:r>
                        <a:rPr lang="en-US" sz="1600" b="0" dirty="0">
                          <a:solidFill>
                            <a:schemeClr val="bg1"/>
                          </a:solidFill>
                          <a:latin typeface="Arial" panose="020B0604020202020204" pitchFamily="34" charset="0"/>
                          <a:cs typeface="Arial" panose="020B0604020202020204" pitchFamily="34" charset="0"/>
                        </a:rPr>
                        <a:t> already obliged to</a:t>
                      </a:r>
                    </a:p>
                    <a:p>
                      <a:pPr algn="ctr"/>
                      <a:r>
                        <a:rPr lang="en-US" sz="1600" b="0" dirty="0">
                          <a:solidFill>
                            <a:schemeClr val="bg1"/>
                          </a:solidFill>
                          <a:latin typeface="Arial" panose="020B0604020202020204" pitchFamily="34" charset="0"/>
                          <a:cs typeface="Arial" panose="020B0604020202020204" pitchFamily="34" charset="0"/>
                        </a:rPr>
                        <a:t> to report under the NFRD</a:t>
                      </a:r>
                    </a:p>
                  </a:txBody>
                  <a:tcPr>
                    <a:solidFill>
                      <a:srgbClr val="00457C"/>
                    </a:solidFill>
                  </a:tcPr>
                </a:tc>
                <a:tc gridSpan="2">
                  <a:txBody>
                    <a:bodyPr/>
                    <a:lstStyle/>
                    <a:p>
                      <a:pPr algn="ctr"/>
                      <a:r>
                        <a:rPr lang="en-US" sz="1600" b="0" dirty="0">
                          <a:solidFill>
                            <a:schemeClr val="bg1"/>
                          </a:solidFill>
                          <a:latin typeface="Arial" panose="020B0604020202020204" pitchFamily="34" charset="0"/>
                          <a:cs typeface="Arial" panose="020B0604020202020204" pitchFamily="34" charset="0"/>
                        </a:rPr>
                        <a:t>Large companies and groups not yet required to report under the NFRD</a:t>
                      </a:r>
                    </a:p>
                    <a:p>
                      <a:pPr algn="ctr"/>
                      <a:endParaRPr lang="en-US" sz="1600" b="0" dirty="0">
                        <a:solidFill>
                          <a:schemeClr val="bg1"/>
                        </a:solidFill>
                        <a:latin typeface="Arial" panose="020B0604020202020204" pitchFamily="34" charset="0"/>
                        <a:cs typeface="Arial" panose="020B0604020202020204" pitchFamily="34" charset="0"/>
                      </a:endParaRPr>
                    </a:p>
                  </a:txBody>
                  <a:tcPr>
                    <a:solidFill>
                      <a:srgbClr val="00457C"/>
                    </a:solidFill>
                  </a:tcPr>
                </a:tc>
                <a:tc hMerge="1">
                  <a:txBody>
                    <a:bodyPr/>
                    <a:lstStyle/>
                    <a:p>
                      <a:endParaRPr lang="cs-CZ"/>
                    </a:p>
                  </a:txBody>
                  <a:tcPr/>
                </a:tc>
                <a:tc gridSpan="2">
                  <a:txBody>
                    <a:bodyPr/>
                    <a:lstStyle/>
                    <a:p>
                      <a:pPr algn="ctr"/>
                      <a:r>
                        <a:rPr lang="en-US" sz="1600" b="0" dirty="0">
                          <a:solidFill>
                            <a:schemeClr val="bg1"/>
                          </a:solidFill>
                          <a:latin typeface="Arial" panose="020B0604020202020204" pitchFamily="34" charset="0"/>
                          <a:cs typeface="Arial" panose="020B0604020202020204" pitchFamily="34" charset="0"/>
                        </a:rPr>
                        <a:t>Small and medium-sized issuers of securities (possibility of postponement for two years)</a:t>
                      </a:r>
                    </a:p>
                    <a:p>
                      <a:pPr algn="ctr"/>
                      <a:endParaRPr lang="en-US" sz="1600" b="0" dirty="0">
                        <a:solidFill>
                          <a:schemeClr val="bg1"/>
                        </a:solidFill>
                        <a:latin typeface="Arial" panose="020B0604020202020204" pitchFamily="34" charset="0"/>
                        <a:cs typeface="Arial" panose="020B0604020202020204" pitchFamily="34" charset="0"/>
                      </a:endParaRPr>
                    </a:p>
                    <a:p>
                      <a:pPr algn="ctr"/>
                      <a:r>
                        <a:rPr lang="en-US" sz="1600" b="0" dirty="0">
                          <a:solidFill>
                            <a:schemeClr val="bg1"/>
                          </a:solidFill>
                          <a:latin typeface="Arial" panose="020B0604020202020204" pitchFamily="34" charset="0"/>
                          <a:cs typeface="Arial" panose="020B0604020202020204" pitchFamily="34" charset="0"/>
                        </a:rPr>
                        <a:t>Small and non-complex credit institutions and captive insurance and reinsurance companies</a:t>
                      </a:r>
                    </a:p>
                  </a:txBody>
                  <a:tcPr>
                    <a:solidFill>
                      <a:srgbClr val="00457C"/>
                    </a:solidFill>
                  </a:tcPr>
                </a:tc>
                <a:tc hMerge="1">
                  <a:txBody>
                    <a:bodyPr/>
                    <a:lstStyle/>
                    <a:p>
                      <a:endParaRPr lang="cs-CZ"/>
                    </a:p>
                  </a:txBody>
                  <a:tcPr/>
                </a:tc>
                <a:tc>
                  <a:txBody>
                    <a:bodyPr/>
                    <a:lstStyle/>
                    <a:p>
                      <a:pPr marL="0" indent="0" algn="ctr">
                        <a:buFont typeface="Arial" panose="020B0604020202020204" pitchFamily="34" charset="0"/>
                        <a:buNone/>
                      </a:pPr>
                      <a:r>
                        <a:rPr lang="en-US" sz="1600" dirty="0" err="1">
                          <a:solidFill>
                            <a:schemeClr val="bg1"/>
                          </a:solidFill>
                          <a:latin typeface="Arial" panose="020B0604020202020204" pitchFamily="34" charset="0"/>
                          <a:cs typeface="Arial" panose="020B0604020202020204" pitchFamily="34" charset="0"/>
                        </a:rPr>
                        <a:t>Organisations</a:t>
                      </a:r>
                      <a:r>
                        <a:rPr lang="en-US" sz="1600" dirty="0">
                          <a:solidFill>
                            <a:schemeClr val="bg1"/>
                          </a:solidFill>
                          <a:latin typeface="Arial" panose="020B0604020202020204" pitchFamily="34" charset="0"/>
                          <a:cs typeface="Arial" panose="020B0604020202020204" pitchFamily="34" charset="0"/>
                        </a:rPr>
                        <a:t> outside of the EU</a:t>
                      </a:r>
                    </a:p>
                  </a:txBody>
                  <a:tcPr>
                    <a:solidFill>
                      <a:srgbClr val="00457C"/>
                    </a:solidFill>
                  </a:tcPr>
                </a:tc>
                <a:extLst>
                  <a:ext uri="{0D108BD9-81ED-4DB2-BD59-A6C34878D82A}">
                    <a16:rowId xmlns:a16="http://schemas.microsoft.com/office/drawing/2014/main" val="3331522484"/>
                  </a:ext>
                </a:extLst>
              </a:tr>
              <a:tr h="337526">
                <a:tc gridSpan="6">
                  <a:txBody>
                    <a:bodyPr/>
                    <a:lstStyle/>
                    <a:p>
                      <a:pPr algn="ctr"/>
                      <a:r>
                        <a:rPr lang="en-US" b="1" dirty="0">
                          <a:solidFill>
                            <a:schemeClr val="bg1"/>
                          </a:solidFill>
                          <a:latin typeface="Arial" panose="020B0604020202020204" pitchFamily="34" charset="0"/>
                          <a:cs typeface="Arial" panose="020B0604020202020204" pitchFamily="34" charset="0"/>
                        </a:rPr>
                        <a:t>Who needs to report</a:t>
                      </a:r>
                    </a:p>
                  </a:txBody>
                  <a:tcPr>
                    <a:solidFill>
                      <a:srgbClr val="A21F4B"/>
                    </a:solidFill>
                  </a:tcPr>
                </a:tc>
                <a:tc hMerge="1">
                  <a:txBody>
                    <a:bodyPr/>
                    <a:lstStyle/>
                    <a:p>
                      <a:pPr algn="ctr"/>
                      <a:endParaRPr lang="en-US" b="0" dirty="0">
                        <a:solidFill>
                          <a:schemeClr val="bg1"/>
                        </a:solidFill>
                        <a:latin typeface="Arial" panose="020B0604020202020204" pitchFamily="34" charset="0"/>
                        <a:cs typeface="Arial" panose="020B0604020202020204" pitchFamily="34" charset="0"/>
                      </a:endParaRPr>
                    </a:p>
                  </a:txBody>
                  <a:tcPr>
                    <a:solidFill>
                      <a:srgbClr val="00457C"/>
                    </a:solidFill>
                  </a:tcPr>
                </a:tc>
                <a:tc hMerge="1">
                  <a:txBody>
                    <a:bodyPr/>
                    <a:lstStyle/>
                    <a:p>
                      <a:endParaRPr lang="cs-CZ"/>
                    </a:p>
                  </a:txBody>
                  <a:tcPr/>
                </a:tc>
                <a:tc hMerge="1">
                  <a:txBody>
                    <a:bodyPr/>
                    <a:lstStyle/>
                    <a:p>
                      <a:pPr algn="ctr"/>
                      <a:endParaRPr lang="en-US" b="1" dirty="0">
                        <a:solidFill>
                          <a:schemeClr val="bg1"/>
                        </a:solidFill>
                        <a:latin typeface="Arial" panose="020B0604020202020204" pitchFamily="34" charset="0"/>
                        <a:cs typeface="Arial" panose="020B0604020202020204" pitchFamily="34" charset="0"/>
                      </a:endParaRPr>
                    </a:p>
                  </a:txBody>
                  <a:tcPr>
                    <a:solidFill>
                      <a:srgbClr val="00457C"/>
                    </a:solidFill>
                  </a:tcPr>
                </a:tc>
                <a:tc hMerge="1">
                  <a:txBody>
                    <a:bodyPr/>
                    <a:lstStyle/>
                    <a:p>
                      <a:endParaRPr lang="cs-CZ"/>
                    </a:p>
                  </a:txBody>
                  <a:tcPr/>
                </a:tc>
                <a:tc hMerge="1">
                  <a:txBody>
                    <a:bodyPr/>
                    <a:lstStyle/>
                    <a:p>
                      <a:pPr marL="285750" indent="-285750" algn="l">
                        <a:buFont typeface="Arial" panose="020B0604020202020204" pitchFamily="34" charset="0"/>
                        <a:buChar char="•"/>
                      </a:pPr>
                      <a:endParaRPr lang="en-US" dirty="0">
                        <a:solidFill>
                          <a:schemeClr val="bg1"/>
                        </a:solidFill>
                        <a:latin typeface="Arial" panose="020B0604020202020204" pitchFamily="34" charset="0"/>
                        <a:cs typeface="Arial" panose="020B0604020202020204" pitchFamily="34" charset="0"/>
                      </a:endParaRPr>
                    </a:p>
                  </a:txBody>
                  <a:tcPr>
                    <a:solidFill>
                      <a:srgbClr val="00457C"/>
                    </a:solidFill>
                  </a:tcPr>
                </a:tc>
                <a:extLst>
                  <a:ext uri="{0D108BD9-81ED-4DB2-BD59-A6C34878D82A}">
                    <a16:rowId xmlns:a16="http://schemas.microsoft.com/office/drawing/2014/main" val="3624771708"/>
                  </a:ext>
                </a:extLst>
              </a:tr>
              <a:tr h="337526">
                <a:tc gridSpan="2">
                  <a:txBody>
                    <a:bodyPr/>
                    <a:lstStyle/>
                    <a:p>
                      <a:pPr algn="ctr"/>
                      <a:r>
                        <a:rPr lang="en-US" b="1" dirty="0">
                          <a:solidFill>
                            <a:schemeClr val="bg1"/>
                          </a:solidFill>
                          <a:latin typeface="Arial" panose="020B0604020202020204" pitchFamily="34" charset="0"/>
                          <a:cs typeface="Arial" panose="020B0604020202020204" pitchFamily="34" charset="0"/>
                        </a:rPr>
                        <a:t>EU undertakings</a:t>
                      </a:r>
                    </a:p>
                  </a:txBody>
                  <a:tcPr>
                    <a:solidFill>
                      <a:srgbClr val="00457C"/>
                    </a:solidFill>
                  </a:tcPr>
                </a:tc>
                <a:tc hMerge="1">
                  <a:txBody>
                    <a:bodyPr/>
                    <a:lstStyle/>
                    <a:p>
                      <a:endParaRPr lang="cs-CZ"/>
                    </a:p>
                  </a:txBody>
                  <a:tcPr/>
                </a:tc>
                <a:tc gridSpan="2">
                  <a:txBody>
                    <a:bodyPr/>
                    <a:lstStyle/>
                    <a:p>
                      <a:pPr algn="ctr"/>
                      <a:r>
                        <a:rPr lang="en-US" b="1" dirty="0">
                          <a:solidFill>
                            <a:schemeClr val="bg1"/>
                          </a:solidFill>
                          <a:latin typeface="Arial" panose="020B0604020202020204" pitchFamily="34" charset="0"/>
                          <a:cs typeface="Arial" panose="020B0604020202020204" pitchFamily="34" charset="0"/>
                        </a:rPr>
                        <a:t>Issuers of securities</a:t>
                      </a:r>
                    </a:p>
                  </a:txBody>
                  <a:tcPr>
                    <a:solidFill>
                      <a:srgbClr val="00457C"/>
                    </a:solidFill>
                  </a:tcPr>
                </a:tc>
                <a:tc hMerge="1">
                  <a:txBody>
                    <a:bodyPr/>
                    <a:lstStyle/>
                    <a:p>
                      <a:endParaRPr lang="cs-CZ"/>
                    </a:p>
                  </a:txBody>
                  <a:tcPr/>
                </a:tc>
                <a:tc gridSpan="2">
                  <a:txBody>
                    <a:bodyPr/>
                    <a:lstStyle/>
                    <a:p>
                      <a:pPr algn="ctr"/>
                      <a:r>
                        <a:rPr lang="en-US" b="1" dirty="0">
                          <a:solidFill>
                            <a:schemeClr val="bg1"/>
                          </a:solidFill>
                          <a:latin typeface="Arial" panose="020B0604020202020204" pitchFamily="34" charset="0"/>
                          <a:cs typeface="Arial" panose="020B0604020202020204" pitchFamily="34" charset="0"/>
                        </a:rPr>
                        <a:t>Undertakings outside the EU</a:t>
                      </a:r>
                    </a:p>
                  </a:txBody>
                  <a:tcPr>
                    <a:solidFill>
                      <a:srgbClr val="00457C"/>
                    </a:solidFill>
                  </a:tcPr>
                </a:tc>
                <a:tc hMerge="1">
                  <a:txBody>
                    <a:bodyPr/>
                    <a:lstStyle/>
                    <a:p>
                      <a:endParaRPr lang="cs-CZ"/>
                    </a:p>
                  </a:txBody>
                  <a:tcPr/>
                </a:tc>
                <a:extLst>
                  <a:ext uri="{0D108BD9-81ED-4DB2-BD59-A6C34878D82A}">
                    <a16:rowId xmlns:a16="http://schemas.microsoft.com/office/drawing/2014/main" val="831691453"/>
                  </a:ext>
                </a:extLst>
              </a:tr>
              <a:tr h="984451">
                <a:tc>
                  <a:txBody>
                    <a:bodyPr/>
                    <a:lstStyle/>
                    <a:p>
                      <a:pPr marL="0" indent="0" algn="ctr">
                        <a:buFont typeface="Arial" panose="020B0604020202020204" pitchFamily="34" charset="0"/>
                        <a:buNone/>
                      </a:pPr>
                      <a:r>
                        <a:rPr lang="en-US" sz="1600" b="1" dirty="0">
                          <a:solidFill>
                            <a:schemeClr val="bg1"/>
                          </a:solidFill>
                          <a:latin typeface="Arial" panose="020B0604020202020204" pitchFamily="34" charset="0"/>
                          <a:cs typeface="Arial" panose="020B0604020202020204" pitchFamily="34" charset="0"/>
                        </a:rPr>
                        <a:t>Individual undertakings:</a:t>
                      </a:r>
                    </a:p>
                    <a:p>
                      <a:pPr marL="285750" indent="-285750" algn="ctr">
                        <a:buFont typeface="Arial" panose="020B0604020202020204" pitchFamily="34" charset="0"/>
                        <a:buChar char="•"/>
                      </a:pPr>
                      <a:r>
                        <a:rPr lang="en-US" sz="1600" b="0" dirty="0">
                          <a:solidFill>
                            <a:schemeClr val="bg1"/>
                          </a:solidFill>
                          <a:latin typeface="Arial" panose="020B0604020202020204" pitchFamily="34" charset="0"/>
                          <a:cs typeface="Arial" panose="020B0604020202020204" pitchFamily="34" charset="0"/>
                        </a:rPr>
                        <a:t>Large enterprise</a:t>
                      </a:r>
                    </a:p>
                    <a:p>
                      <a:pPr marL="285750" indent="-285750" algn="ctr">
                        <a:buFont typeface="Arial" panose="020B0604020202020204" pitchFamily="34" charset="0"/>
                        <a:buChar char="•"/>
                      </a:pPr>
                      <a:r>
                        <a:rPr lang="en-US" sz="1600" b="0" dirty="0">
                          <a:solidFill>
                            <a:schemeClr val="bg1"/>
                          </a:solidFill>
                          <a:latin typeface="Arial" panose="020B0604020202020204" pitchFamily="34" charset="0"/>
                          <a:cs typeface="Arial" panose="020B0604020202020204" pitchFamily="34" charset="0"/>
                        </a:rPr>
                        <a:t>SME with securities traded on regulated markets in the EU</a:t>
                      </a:r>
                      <a:endParaRPr lang="en-US" sz="1600" b="1" dirty="0">
                        <a:solidFill>
                          <a:schemeClr val="bg1"/>
                        </a:solidFill>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solidFill>
                      <a:srgbClr val="00457C"/>
                    </a:solidFill>
                  </a:tcPr>
                </a:tc>
                <a:tc>
                  <a:txBody>
                    <a:bodyPr/>
                    <a:lstStyle/>
                    <a:p>
                      <a:pPr algn="ctr"/>
                      <a:r>
                        <a:rPr lang="en-US" sz="1600" b="1" dirty="0">
                          <a:solidFill>
                            <a:schemeClr val="bg1"/>
                          </a:solidFill>
                          <a:latin typeface="Arial" panose="020B0604020202020204" pitchFamily="34" charset="0"/>
                          <a:cs typeface="Arial" panose="020B0604020202020204" pitchFamily="34" charset="0"/>
                        </a:rPr>
                        <a:t>Groups:</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bg1"/>
                          </a:solidFill>
                          <a:latin typeface="Arial" panose="020B0604020202020204" pitchFamily="34" charset="0"/>
                          <a:cs typeface="Arial" panose="020B0604020202020204" pitchFamily="34" charset="0"/>
                        </a:rPr>
                        <a:t>Parent undertaking of a large group (same criteria on a consolidated basis)</a:t>
                      </a:r>
                      <a:endParaRPr lang="cs-CZ" sz="1600" dirty="0">
                        <a:latin typeface="Arial" panose="020B0604020202020204" pitchFamily="34" charset="0"/>
                        <a:cs typeface="Arial" panose="020B0604020202020204" pitchFamily="34" charset="0"/>
                      </a:endParaRPr>
                    </a:p>
                  </a:txBody>
                  <a:tcPr>
                    <a:lnB w="12700" cap="flat" cmpd="sng" algn="ctr">
                      <a:solidFill>
                        <a:schemeClr val="tx1"/>
                      </a:solidFill>
                      <a:prstDash val="solid"/>
                      <a:round/>
                      <a:headEnd type="none" w="med" len="med"/>
                      <a:tailEnd type="none" w="med" len="med"/>
                    </a:lnB>
                    <a:solidFill>
                      <a:srgbClr val="00457C"/>
                    </a:solidFill>
                  </a:tcPr>
                </a:tc>
                <a:tc gridSpan="2">
                  <a:txBody>
                    <a:bodyPr/>
                    <a:lstStyle/>
                    <a:p>
                      <a:pPr algn="ctr"/>
                      <a:r>
                        <a:rPr lang="en-US" sz="1600" b="0" dirty="0">
                          <a:solidFill>
                            <a:schemeClr val="bg1"/>
                          </a:solidFill>
                          <a:latin typeface="Arial" panose="020B0604020202020204" pitchFamily="34" charset="0"/>
                          <a:cs typeface="Arial" panose="020B0604020202020204" pitchFamily="34" charset="0"/>
                        </a:rPr>
                        <a:t>The CSRD also imposes obligations on non-European issuers whose securities are traded in the EU.</a:t>
                      </a:r>
                    </a:p>
                  </a:txBody>
                  <a:tcPr>
                    <a:lnB w="12700" cap="flat" cmpd="sng" algn="ctr">
                      <a:solidFill>
                        <a:schemeClr val="tx1"/>
                      </a:solidFill>
                      <a:prstDash val="solid"/>
                      <a:round/>
                      <a:headEnd type="none" w="med" len="med"/>
                      <a:tailEnd type="none" w="med" len="med"/>
                    </a:lnB>
                    <a:solidFill>
                      <a:srgbClr val="00457C"/>
                    </a:solidFill>
                  </a:tcPr>
                </a:tc>
                <a:tc hMerge="1">
                  <a:txBody>
                    <a:bodyPr/>
                    <a:lstStyle/>
                    <a:p>
                      <a:endParaRPr lang="cs-CZ"/>
                    </a:p>
                  </a:txBody>
                  <a:tcPr/>
                </a:tc>
                <a:tc rowSpan="2" gridSpan="2">
                  <a:txBody>
                    <a:bodyPr/>
                    <a:lstStyle/>
                    <a:p>
                      <a:pPr algn="ctr"/>
                      <a:r>
                        <a:rPr lang="en-US" sz="1600" b="0" dirty="0">
                          <a:solidFill>
                            <a:schemeClr val="bg1"/>
                          </a:solidFill>
                          <a:latin typeface="Arial" panose="020B0604020202020204" pitchFamily="34" charset="0"/>
                          <a:cs typeface="Arial" panose="020B0604020202020204" pitchFamily="34" charset="0"/>
                        </a:rPr>
                        <a:t>Information for a group with a parent undertaking from a third country if it has a subsidiary in the EU that meets the size criteria, or a branch with an annual turnover of more than €40m, and the group's net turnover in the EU exceeds €150m for 2 consecutive years.</a:t>
                      </a:r>
                    </a:p>
                    <a:p>
                      <a:pPr algn="ctr"/>
                      <a:r>
                        <a:rPr lang="en-US" sz="1600" b="0" dirty="0">
                          <a:solidFill>
                            <a:schemeClr val="bg1"/>
                          </a:solidFill>
                          <a:latin typeface="Arial" panose="020B0604020202020204" pitchFamily="34" charset="0"/>
                          <a:cs typeface="Arial" panose="020B0604020202020204" pitchFamily="34" charset="0"/>
                        </a:rPr>
                        <a:t>Transitional provisions allow only EU entities to report on a consolidated basis until 6 January 2030.</a:t>
                      </a:r>
                    </a:p>
                  </a:txBody>
                  <a:tcPr>
                    <a:solidFill>
                      <a:srgbClr val="00457C"/>
                    </a:solidFill>
                  </a:tcPr>
                </a:tc>
                <a:tc rowSpan="2" hMerge="1">
                  <a:txBody>
                    <a:bodyPr/>
                    <a:lstStyle/>
                    <a:p>
                      <a:endParaRPr lang="cs-CZ"/>
                    </a:p>
                  </a:txBody>
                  <a:tcPr/>
                </a:tc>
                <a:extLst>
                  <a:ext uri="{0D108BD9-81ED-4DB2-BD59-A6C34878D82A}">
                    <a16:rowId xmlns:a16="http://schemas.microsoft.com/office/drawing/2014/main" val="1435558807"/>
                  </a:ext>
                </a:extLst>
              </a:tr>
              <a:tr h="1253662">
                <a:tc rowSpan="2" gridSpan="4">
                  <a:txBody>
                    <a:bodyPr/>
                    <a:lstStyle/>
                    <a:p>
                      <a:pPr algn="ctr"/>
                      <a:endParaRPr lang="cs-CZ" sz="1800" b="1" dirty="0">
                        <a:solidFill>
                          <a:schemeClr val="bg1"/>
                        </a:solidFill>
                        <a:latin typeface="Arial" panose="020B0604020202020204" pitchFamily="34" charset="0"/>
                        <a:cs typeface="Arial" panose="020B0604020202020204" pitchFamily="34" charset="0"/>
                      </a:endParaRPr>
                    </a:p>
                    <a:p>
                      <a:pPr algn="ctr"/>
                      <a:r>
                        <a:rPr lang="en-US" sz="2000" b="1" dirty="0">
                          <a:solidFill>
                            <a:schemeClr val="tx1"/>
                          </a:solidFill>
                          <a:latin typeface="Arial" panose="020B0604020202020204" pitchFamily="34" charset="0"/>
                          <a:cs typeface="Arial" panose="020B0604020202020204" pitchFamily="34" charset="0"/>
                        </a:rPr>
                        <a:t>Large undertaking/group</a:t>
                      </a:r>
                      <a:endParaRPr lang="cs-CZ" sz="2000" b="1" dirty="0">
                        <a:solidFill>
                          <a:schemeClr val="tx1"/>
                        </a:solidFill>
                        <a:latin typeface="Arial" panose="020B0604020202020204" pitchFamily="34" charset="0"/>
                        <a:cs typeface="Arial" panose="020B0604020202020204" pitchFamily="34" charset="0"/>
                      </a:endParaRPr>
                    </a:p>
                    <a:p>
                      <a:pPr algn="ctr"/>
                      <a:endParaRPr lang="en-US" sz="2000" b="1" dirty="0">
                        <a:solidFill>
                          <a:schemeClr val="tx1"/>
                        </a:solidFill>
                        <a:latin typeface="Arial" panose="020B0604020202020204" pitchFamily="34" charset="0"/>
                        <a:cs typeface="Arial" panose="020B0604020202020204" pitchFamily="34" charset="0"/>
                      </a:endParaRPr>
                    </a:p>
                    <a:p>
                      <a:pPr algn="ctr"/>
                      <a:r>
                        <a:rPr lang="en-US" sz="2000" dirty="0">
                          <a:solidFill>
                            <a:schemeClr val="tx1"/>
                          </a:solidFill>
                          <a:latin typeface="Arial" panose="020B0604020202020204" pitchFamily="34" charset="0"/>
                          <a:cs typeface="Arial" panose="020B0604020202020204" pitchFamily="34" charset="0"/>
                        </a:rPr>
                        <a:t>Meeting at least two of the three criteria at the balance sheet date for two consecutive periods:</a:t>
                      </a:r>
                    </a:p>
                    <a:p>
                      <a:pPr marL="285750" indent="-285750" algn="ctr">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€25 m total assets</a:t>
                      </a:r>
                    </a:p>
                    <a:p>
                      <a:pPr marL="285750" indent="-285750" algn="ctr">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€ 50 m net turnover</a:t>
                      </a:r>
                    </a:p>
                    <a:p>
                      <a:pPr marL="285750" indent="-285750" algn="ctr">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250 employees (average over the reporting period)</a:t>
                      </a:r>
                      <a:endParaRPr lang="cs-CZ" sz="2000" dirty="0">
                        <a:solidFill>
                          <a:schemeClr val="tx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US" sz="1800" b="1"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endParaRPr lang="cs-CZ"/>
                    </a:p>
                  </a:txBody>
                  <a:tcPr/>
                </a:tc>
                <a:tc rowSpan="2" hMerge="1">
                  <a:txBody>
                    <a:bodyPr/>
                    <a:lstStyle/>
                    <a:p>
                      <a:endParaRPr lang="cs-CZ"/>
                    </a:p>
                  </a:txBody>
                  <a:tcPr/>
                </a:tc>
                <a:tc rowSpan="2" hMerge="1">
                  <a:txBody>
                    <a:bodyPr/>
                    <a:lstStyle/>
                    <a:p>
                      <a:endParaRPr lang="cs-CZ"/>
                    </a:p>
                  </a:txBody>
                  <a:tcPr/>
                </a:tc>
                <a:tc gridSpan="2" vMerge="1">
                  <a:txBody>
                    <a:bodyPr/>
                    <a:lstStyle/>
                    <a:p>
                      <a:pPr algn="ctr"/>
                      <a:endParaRPr lang="en-US" sz="1600" b="0" dirty="0">
                        <a:solidFill>
                          <a:schemeClr val="bg1"/>
                        </a:solidFill>
                        <a:latin typeface="Arial" panose="020B0604020202020204" pitchFamily="34" charset="0"/>
                        <a:cs typeface="Arial" panose="020B0604020202020204" pitchFamily="34" charset="0"/>
                      </a:endParaRPr>
                    </a:p>
                  </a:txBody>
                  <a:tcPr>
                    <a:solidFill>
                      <a:srgbClr val="00457C"/>
                    </a:solidFill>
                  </a:tcPr>
                </a:tc>
                <a:tc hMerge="1" vMerge="1">
                  <a:txBody>
                    <a:bodyPr/>
                    <a:lstStyle/>
                    <a:p>
                      <a:endParaRPr lang="cs-CZ"/>
                    </a:p>
                  </a:txBody>
                  <a:tcPr/>
                </a:tc>
                <a:extLst>
                  <a:ext uri="{0D108BD9-81ED-4DB2-BD59-A6C34878D82A}">
                    <a16:rowId xmlns:a16="http://schemas.microsoft.com/office/drawing/2014/main" val="2390754457"/>
                  </a:ext>
                </a:extLst>
              </a:tr>
              <a:tr h="1253662">
                <a:tc gridSpan="4" vMerge="1">
                  <a:txBody>
                    <a:bodyPr/>
                    <a:lstStyle/>
                    <a:p>
                      <a:endParaRPr dirty="0"/>
                    </a:p>
                  </a:txBody>
                  <a:tcPr>
                    <a:solidFill>
                      <a:srgbClr val="00457C"/>
                    </a:solidFill>
                  </a:tcPr>
                </a:tc>
                <a:tc hMerge="1" vMerge="1">
                  <a:txBody>
                    <a:bodyP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cs-CZ" sz="1600" dirty="0">
                        <a:latin typeface="Arial" panose="020B0604020202020204" pitchFamily="34" charset="0"/>
                        <a:cs typeface="Arial" panose="020B0604020202020204" pitchFamily="34" charset="0"/>
                      </a:endParaRPr>
                    </a:p>
                  </a:txBody>
                  <a:tcPr>
                    <a:solidFill>
                      <a:srgbClr val="00457C"/>
                    </a:solidFill>
                  </a:tcPr>
                </a:tc>
                <a:tc hMerge="1" vMerge="1">
                  <a:txBody>
                    <a:bodyPr/>
                    <a:lstStyle/>
                    <a:p>
                      <a:pPr algn="ctr"/>
                      <a:endParaRPr lang="en-US" sz="1600" b="0" dirty="0">
                        <a:solidFill>
                          <a:schemeClr val="bg1"/>
                        </a:solidFill>
                        <a:latin typeface="Arial" panose="020B0604020202020204" pitchFamily="34" charset="0"/>
                        <a:cs typeface="Arial" panose="020B0604020202020204" pitchFamily="34" charset="0"/>
                      </a:endParaRPr>
                    </a:p>
                  </a:txBody>
                  <a:tcPr>
                    <a:solidFill>
                      <a:srgbClr val="00457C"/>
                    </a:solidFill>
                  </a:tcPr>
                </a:tc>
                <a:tc hMerge="1" vMerge="1">
                  <a:txBody>
                    <a:bodyPr/>
                    <a:lstStyle/>
                    <a:p>
                      <a:endParaRPr lang="cs-CZ"/>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cs-CZ" sz="1600" dirty="0">
                        <a:solidFill>
                          <a:schemeClr val="bg1"/>
                        </a:solidFill>
                        <a:latin typeface="Arial" panose="020B0604020202020204" pitchFamily="34" charset="0"/>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latin typeface="Arial" panose="020B0604020202020204" pitchFamily="34" charset="0"/>
                          <a:cs typeface="Arial" panose="020B0604020202020204" pitchFamily="34" charset="0"/>
                        </a:rPr>
                        <a:t>different requirements for small and not very complex institutions, captive insurance companies and captive reinsurance companies within the EU</a:t>
                      </a:r>
                      <a:endParaRPr lang="cs-CZ" sz="1600" dirty="0">
                        <a:solidFill>
                          <a:schemeClr val="bg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solidFill>
                      <a:srgbClr val="00457C"/>
                    </a:solidFill>
                  </a:tcPr>
                </a:tc>
                <a:tc hMerge="1">
                  <a:txBody>
                    <a:bodyPr/>
                    <a:lstStyle/>
                    <a:p>
                      <a:endParaRPr lang="cs-CZ"/>
                    </a:p>
                  </a:txBody>
                  <a:tcPr/>
                </a:tc>
                <a:extLst>
                  <a:ext uri="{0D108BD9-81ED-4DB2-BD59-A6C34878D82A}">
                    <a16:rowId xmlns:a16="http://schemas.microsoft.com/office/drawing/2014/main" val="2199276447"/>
                  </a:ext>
                </a:extLst>
              </a:tr>
            </a:tbl>
          </a:graphicData>
        </a:graphic>
      </p:graphicFrame>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20" name="TextBox 2">
            <a:extLst>
              <a:ext uri="{FF2B5EF4-FFF2-40B4-BE49-F238E27FC236}">
                <a16:creationId xmlns:a16="http://schemas.microsoft.com/office/drawing/2014/main" id="{64CBE35B-9530-8DA8-C17D-9C799C8A82B2}"/>
              </a:ext>
            </a:extLst>
          </p:cNvPr>
          <p:cNvSpPr txBox="1"/>
          <p:nvPr/>
        </p:nvSpPr>
        <p:spPr>
          <a:xfrm>
            <a:off x="1202428" y="1307597"/>
            <a:ext cx="12589769" cy="1080360"/>
          </a:xfrm>
          <a:prstGeom prst="rect">
            <a:avLst/>
          </a:prstGeom>
        </p:spPr>
        <p:txBody>
          <a:bodyPr wrap="square" lIns="0" tIns="0" rIns="0" bIns="0" rtlCol="0" anchor="t">
            <a:spAutoFit/>
          </a:bodyPr>
          <a:lstStyle/>
          <a:p>
            <a:pPr algn="l">
              <a:lnSpc>
                <a:spcPts val="8939"/>
              </a:lnSpc>
            </a:pPr>
            <a:r>
              <a:rPr lang="cs-CZ" sz="6385" dirty="0">
                <a:solidFill>
                  <a:srgbClr val="000000"/>
                </a:solidFill>
                <a:latin typeface="Arial Bold"/>
              </a:rPr>
              <a:t>ESG in </a:t>
            </a:r>
            <a:r>
              <a:rPr lang="cs-CZ" sz="6385" dirty="0" err="1">
                <a:solidFill>
                  <a:srgbClr val="000000"/>
                </a:solidFill>
                <a:latin typeface="Arial Bold"/>
              </a:rPr>
              <a:t>the</a:t>
            </a:r>
            <a:r>
              <a:rPr lang="cs-CZ" sz="6385" dirty="0">
                <a:solidFill>
                  <a:srgbClr val="000000"/>
                </a:solidFill>
                <a:latin typeface="Arial Bold"/>
              </a:rPr>
              <a:t> EU</a:t>
            </a:r>
            <a:endParaRPr lang="en-US" sz="6385" dirty="0">
              <a:solidFill>
                <a:srgbClr val="000000"/>
              </a:solidFill>
              <a:latin typeface="Arial Bold"/>
            </a:endParaRPr>
          </a:p>
        </p:txBody>
      </p:sp>
      <p:pic>
        <p:nvPicPr>
          <p:cNvPr id="22" name="Graphic 21" descr="Exclamation mark with solid fill">
            <a:extLst>
              <a:ext uri="{FF2B5EF4-FFF2-40B4-BE49-F238E27FC236}">
                <a16:creationId xmlns:a16="http://schemas.microsoft.com/office/drawing/2014/main" id="{2B021085-DECF-9B2B-7031-99AEA4D83D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420600" y="8369478"/>
            <a:ext cx="704220" cy="704220"/>
          </a:xfrm>
          <a:prstGeom prst="rect">
            <a:avLst/>
          </a:prstGeom>
        </p:spPr>
      </p:pic>
    </p:spTree>
    <p:extLst>
      <p:ext uri="{BB962C8B-B14F-4D97-AF65-F5344CB8AC3E}">
        <p14:creationId xmlns:p14="http://schemas.microsoft.com/office/powerpoint/2010/main" val="20242367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09B4669-EE08-F48F-47CB-D81271BC6FD8}"/>
              </a:ext>
            </a:extLst>
          </p:cNvPr>
          <p:cNvSpPr/>
          <p:nvPr/>
        </p:nvSpPr>
        <p:spPr>
          <a:xfrm>
            <a:off x="1028698" y="3929742"/>
            <a:ext cx="16230601" cy="4214259"/>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Box 2"/>
          <p:cNvSpPr txBox="1"/>
          <p:nvPr/>
        </p:nvSpPr>
        <p:spPr>
          <a:xfrm>
            <a:off x="1202428" y="1307597"/>
            <a:ext cx="12589769" cy="2221698"/>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Undertaking categorisation criteria change since 2024</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3014189"/>
            <a:ext cx="15323471" cy="1004827"/>
          </a:xfrm>
          <a:prstGeom prst="rect">
            <a:avLst/>
          </a:prstGeom>
        </p:spPr>
        <p:txBody>
          <a:bodyPr wrap="square" lIns="0" tIns="0" rIns="0" bIns="0" rtlCol="0" anchor="t">
            <a:spAutoFit/>
          </a:bodyPr>
          <a:lstStyle/>
          <a:p>
            <a:pPr marL="457200" indent="-457200" algn="l">
              <a:lnSpc>
                <a:spcPts val="4062"/>
              </a:lnSpc>
              <a:buFont typeface="Arial" panose="020B0604020202020204" pitchFamily="34" charset="0"/>
              <a:buChar char="•"/>
            </a:pPr>
            <a:endParaRPr lang="en-US" sz="2901" dirty="0">
              <a:solidFill>
                <a:srgbClr val="000000"/>
              </a:solidFill>
              <a:latin typeface="Arial"/>
            </a:endParaRPr>
          </a:p>
          <a:p>
            <a:pPr marL="457200" indent="-457200" algn="l">
              <a:lnSpc>
                <a:spcPts val="4062"/>
              </a:lnSpc>
              <a:buFont typeface="Arial" panose="020B0604020202020204" pitchFamily="34" charset="0"/>
              <a:buChar char="•"/>
            </a:pPr>
            <a:endParaRPr lang="en-US"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graphicFrame>
        <p:nvGraphicFramePr>
          <p:cNvPr id="7" name="Table 6">
            <a:extLst>
              <a:ext uri="{FF2B5EF4-FFF2-40B4-BE49-F238E27FC236}">
                <a16:creationId xmlns:a16="http://schemas.microsoft.com/office/drawing/2014/main" id="{E98EA3AC-3A0D-7863-E288-639010898BD7}"/>
              </a:ext>
            </a:extLst>
          </p:cNvPr>
          <p:cNvGraphicFramePr>
            <a:graphicFrameLocks noGrp="1"/>
          </p:cNvGraphicFramePr>
          <p:nvPr>
            <p:extLst>
              <p:ext uri="{D42A27DB-BD31-4B8C-83A1-F6EECF244321}">
                <p14:modId xmlns:p14="http://schemas.microsoft.com/office/powerpoint/2010/main" val="1084359657"/>
              </p:ext>
            </p:extLst>
          </p:nvPr>
        </p:nvGraphicFramePr>
        <p:xfrm>
          <a:off x="1202428" y="4155528"/>
          <a:ext cx="15011671" cy="3599020"/>
        </p:xfrm>
        <a:graphic>
          <a:graphicData uri="http://schemas.openxmlformats.org/drawingml/2006/table">
            <a:tbl>
              <a:tblPr firstRow="1" bandRow="1">
                <a:tableStyleId>{5C22544A-7EE6-4342-B048-85BDC9FD1C3A}</a:tableStyleId>
              </a:tblPr>
              <a:tblGrid>
                <a:gridCol w="3666403">
                  <a:extLst>
                    <a:ext uri="{9D8B030D-6E8A-4147-A177-3AD203B41FA5}">
                      <a16:colId xmlns:a16="http://schemas.microsoft.com/office/drawing/2014/main" val="3188025084"/>
                    </a:ext>
                  </a:extLst>
                </a:gridCol>
                <a:gridCol w="3781756">
                  <a:extLst>
                    <a:ext uri="{9D8B030D-6E8A-4147-A177-3AD203B41FA5}">
                      <a16:colId xmlns:a16="http://schemas.microsoft.com/office/drawing/2014/main" val="2667303260"/>
                    </a:ext>
                  </a:extLst>
                </a:gridCol>
                <a:gridCol w="3781756">
                  <a:extLst>
                    <a:ext uri="{9D8B030D-6E8A-4147-A177-3AD203B41FA5}">
                      <a16:colId xmlns:a16="http://schemas.microsoft.com/office/drawing/2014/main" val="1108963067"/>
                    </a:ext>
                  </a:extLst>
                </a:gridCol>
                <a:gridCol w="3781756">
                  <a:extLst>
                    <a:ext uri="{9D8B030D-6E8A-4147-A177-3AD203B41FA5}">
                      <a16:colId xmlns:a16="http://schemas.microsoft.com/office/drawing/2014/main" val="3076933049"/>
                    </a:ext>
                  </a:extLst>
                </a:gridCol>
              </a:tblGrid>
              <a:tr h="404198">
                <a:tc gridSpan="4">
                  <a:txBody>
                    <a:bodyPr/>
                    <a:lstStyle/>
                    <a:p>
                      <a:pPr algn="l"/>
                      <a:r>
                        <a:rPr lang="en-GB" dirty="0">
                          <a:latin typeface="Arial" panose="020B0604020202020204" pitchFamily="34" charset="0"/>
                          <a:cs typeface="Arial" panose="020B0604020202020204" pitchFamily="34" charset="0"/>
                        </a:rPr>
                        <a:t>SME threshold (EUR) in the Accounting Directive</a:t>
                      </a:r>
                      <a:endParaRPr lang="cs-CZ" dirty="0">
                        <a:latin typeface="Arial" panose="020B0604020202020204" pitchFamily="34" charset="0"/>
                        <a:cs typeface="Arial" panose="020B0604020202020204" pitchFamily="34" charset="0"/>
                      </a:endParaRPr>
                    </a:p>
                  </a:txBody>
                  <a:tcPr>
                    <a:solidFill>
                      <a:srgbClr val="00457C"/>
                    </a:solidFill>
                  </a:tcPr>
                </a:tc>
                <a:tc hMerge="1">
                  <a:txBody>
                    <a:bodyPr/>
                    <a:lstStyle/>
                    <a:p>
                      <a:endParaRPr lang="cs-CZ"/>
                    </a:p>
                  </a:txBody>
                  <a:tcPr/>
                </a:tc>
                <a:tc hMerge="1">
                  <a:txBody>
                    <a:bodyPr/>
                    <a:lstStyle/>
                    <a:p>
                      <a:endParaRPr lang="cs-CZ"/>
                    </a:p>
                  </a:txBody>
                  <a:tcPr/>
                </a:tc>
                <a:tc hMerge="1">
                  <a:txBody>
                    <a:bodyPr/>
                    <a:lstStyle/>
                    <a:p>
                      <a:endParaRPr lang="cs-CZ" dirty="0"/>
                    </a:p>
                  </a:txBody>
                  <a:tcPr/>
                </a:tc>
                <a:extLst>
                  <a:ext uri="{0D108BD9-81ED-4DB2-BD59-A6C34878D82A}">
                    <a16:rowId xmlns:a16="http://schemas.microsoft.com/office/drawing/2014/main" val="2263603582"/>
                  </a:ext>
                </a:extLst>
              </a:tr>
              <a:tr h="404198">
                <a:tc>
                  <a:txBody>
                    <a:bodyPr/>
                    <a:lstStyle/>
                    <a:p>
                      <a:r>
                        <a:rPr lang="en-GB" b="1" dirty="0">
                          <a:latin typeface="Arial" panose="020B0604020202020204" pitchFamily="34" charset="0"/>
                          <a:cs typeface="Arial" panose="020B0604020202020204" pitchFamily="34" charset="0"/>
                        </a:rPr>
                        <a:t>Accounting unit</a:t>
                      </a:r>
                      <a:endParaRPr lang="cs-CZ" b="1" dirty="0">
                        <a:latin typeface="Arial" panose="020B0604020202020204" pitchFamily="34" charset="0"/>
                        <a:cs typeface="Arial" panose="020B0604020202020204" pitchFamily="34" charset="0"/>
                      </a:endParaRPr>
                    </a:p>
                  </a:txBody>
                  <a:tcPr>
                    <a:solidFill>
                      <a:srgbClr val="F2F2F2"/>
                    </a:solidFill>
                  </a:tcPr>
                </a:tc>
                <a:tc>
                  <a:txBody>
                    <a:bodyPr/>
                    <a:lstStyle/>
                    <a:p>
                      <a:endParaRPr lang="cs-CZ" b="1" dirty="0">
                        <a:latin typeface="Arial" panose="020B0604020202020204" pitchFamily="34" charset="0"/>
                        <a:cs typeface="Arial" panose="020B0604020202020204" pitchFamily="34" charset="0"/>
                      </a:endParaRPr>
                    </a:p>
                  </a:txBody>
                  <a:tcPr>
                    <a:solidFill>
                      <a:srgbClr val="F2F2F2"/>
                    </a:solidFill>
                  </a:tcPr>
                </a:tc>
                <a:tc>
                  <a:txBody>
                    <a:bodyPr/>
                    <a:lstStyle/>
                    <a:p>
                      <a:pPr algn="ctr"/>
                      <a:r>
                        <a:rPr lang="en-GB" b="1" dirty="0">
                          <a:latin typeface="Arial" panose="020B0604020202020204" pitchFamily="34" charset="0"/>
                          <a:cs typeface="Arial" panose="020B0604020202020204" pitchFamily="34" charset="0"/>
                        </a:rPr>
                        <a:t>Balance sheet</a:t>
                      </a:r>
                      <a:endParaRPr lang="cs-CZ" b="1" dirty="0">
                        <a:latin typeface="Arial" panose="020B0604020202020204" pitchFamily="34" charset="0"/>
                        <a:cs typeface="Arial" panose="020B0604020202020204" pitchFamily="34" charset="0"/>
                      </a:endParaRPr>
                    </a:p>
                  </a:txBody>
                  <a:tcPr>
                    <a:solidFill>
                      <a:srgbClr val="F2F2F2"/>
                    </a:solidFill>
                  </a:tcPr>
                </a:tc>
                <a:tc>
                  <a:txBody>
                    <a:bodyPr/>
                    <a:lstStyle/>
                    <a:p>
                      <a:pPr algn="ctr"/>
                      <a:r>
                        <a:rPr lang="en-GB" b="1" dirty="0">
                          <a:latin typeface="Arial" panose="020B0604020202020204" pitchFamily="34" charset="0"/>
                          <a:cs typeface="Arial" panose="020B0604020202020204" pitchFamily="34" charset="0"/>
                        </a:rPr>
                        <a:t>Net turnover</a:t>
                      </a:r>
                      <a:endParaRPr lang="cs-CZ" b="1" dirty="0">
                        <a:latin typeface="Arial" panose="020B0604020202020204" pitchFamily="34" charset="0"/>
                        <a:cs typeface="Arial" panose="020B0604020202020204" pitchFamily="34" charset="0"/>
                      </a:endParaRPr>
                    </a:p>
                  </a:txBody>
                  <a:tcPr>
                    <a:solidFill>
                      <a:srgbClr val="F2F2F2"/>
                    </a:solidFill>
                  </a:tcPr>
                </a:tc>
                <a:extLst>
                  <a:ext uri="{0D108BD9-81ED-4DB2-BD59-A6C34878D82A}">
                    <a16:rowId xmlns:a16="http://schemas.microsoft.com/office/drawing/2014/main" val="1440985290"/>
                  </a:ext>
                </a:extLst>
              </a:tr>
              <a:tr h="697656">
                <a:tc>
                  <a:txBody>
                    <a:bodyPr/>
                    <a:lstStyle/>
                    <a:p>
                      <a:pPr algn="l"/>
                      <a:r>
                        <a:rPr lang="en-GB" dirty="0">
                          <a:solidFill>
                            <a:schemeClr val="bg1"/>
                          </a:solidFill>
                          <a:latin typeface="Arial" panose="020B0604020202020204" pitchFamily="34" charset="0"/>
                          <a:cs typeface="Arial" panose="020B0604020202020204" pitchFamily="34" charset="0"/>
                        </a:rPr>
                        <a:t>Micro</a:t>
                      </a:r>
                      <a:endParaRPr lang="cs-CZ"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pPr algn="l"/>
                      <a:r>
                        <a:rPr lang="en-GB" dirty="0">
                          <a:solidFill>
                            <a:schemeClr val="bg1"/>
                          </a:solidFill>
                          <a:latin typeface="Arial" panose="020B0604020202020204" pitchFamily="34" charset="0"/>
                          <a:cs typeface="Arial" panose="020B0604020202020204" pitchFamily="34" charset="0"/>
                        </a:rPr>
                        <a:t>until 31.12.2023</a:t>
                      </a:r>
                    </a:p>
                    <a:p>
                      <a:pPr algn="l"/>
                      <a:r>
                        <a:rPr lang="en-GB" dirty="0">
                          <a:solidFill>
                            <a:schemeClr val="bg1"/>
                          </a:solidFill>
                          <a:latin typeface="Arial" panose="020B0604020202020204" pitchFamily="34" charset="0"/>
                          <a:cs typeface="Arial" panose="020B0604020202020204" pitchFamily="34" charset="0"/>
                        </a:rPr>
                        <a:t>from 1.1.2024</a:t>
                      </a:r>
                      <a:endParaRPr lang="cs-CZ"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pPr algn="ctr"/>
                      <a:r>
                        <a:rPr lang="en-GB" dirty="0">
                          <a:solidFill>
                            <a:schemeClr val="bg1"/>
                          </a:solidFill>
                          <a:latin typeface="Arial" panose="020B0604020202020204" pitchFamily="34" charset="0"/>
                          <a:cs typeface="Arial" panose="020B0604020202020204" pitchFamily="34" charset="0"/>
                        </a:rPr>
                        <a:t>350 000</a:t>
                      </a:r>
                    </a:p>
                    <a:p>
                      <a:pPr algn="ctr"/>
                      <a:r>
                        <a:rPr lang="en-GB" dirty="0">
                          <a:solidFill>
                            <a:schemeClr val="bg1"/>
                          </a:solidFill>
                          <a:latin typeface="Arial" panose="020B0604020202020204" pitchFamily="34" charset="0"/>
                          <a:cs typeface="Arial" panose="020B0604020202020204" pitchFamily="34" charset="0"/>
                        </a:rPr>
                        <a:t>437 500</a:t>
                      </a:r>
                      <a:endParaRPr lang="cs-CZ"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pPr algn="ctr"/>
                      <a:r>
                        <a:rPr lang="en-GB" dirty="0">
                          <a:solidFill>
                            <a:schemeClr val="bg1"/>
                          </a:solidFill>
                          <a:latin typeface="Arial" panose="020B0604020202020204" pitchFamily="34" charset="0"/>
                          <a:cs typeface="Arial" panose="020B0604020202020204" pitchFamily="34" charset="0"/>
                        </a:rPr>
                        <a:t>700 000</a:t>
                      </a:r>
                    </a:p>
                    <a:p>
                      <a:pPr algn="ctr"/>
                      <a:r>
                        <a:rPr lang="en-GB" dirty="0">
                          <a:solidFill>
                            <a:schemeClr val="bg1"/>
                          </a:solidFill>
                          <a:latin typeface="Arial" panose="020B0604020202020204" pitchFamily="34" charset="0"/>
                          <a:cs typeface="Arial" panose="020B0604020202020204" pitchFamily="34" charset="0"/>
                        </a:rPr>
                        <a:t>875 000</a:t>
                      </a:r>
                    </a:p>
                  </a:txBody>
                  <a:tcPr>
                    <a:solidFill>
                      <a:srgbClr val="A21F4B"/>
                    </a:solidFill>
                  </a:tcPr>
                </a:tc>
                <a:extLst>
                  <a:ext uri="{0D108BD9-81ED-4DB2-BD59-A6C34878D82A}">
                    <a16:rowId xmlns:a16="http://schemas.microsoft.com/office/drawing/2014/main" val="889698168"/>
                  </a:ext>
                </a:extLst>
              </a:tr>
              <a:tr h="697656">
                <a:tc>
                  <a:txBody>
                    <a:bodyPr/>
                    <a:lstStyle/>
                    <a:p>
                      <a:pPr algn="l"/>
                      <a:r>
                        <a:rPr lang="en-GB" dirty="0">
                          <a:solidFill>
                            <a:schemeClr val="bg1"/>
                          </a:solidFill>
                          <a:latin typeface="Arial" panose="020B0604020202020204" pitchFamily="34" charset="0"/>
                          <a:cs typeface="Arial" panose="020B0604020202020204" pitchFamily="34" charset="0"/>
                        </a:rPr>
                        <a:t>Small (lower end)</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pPr algn="l"/>
                      <a:r>
                        <a:rPr lang="en-GB" dirty="0">
                          <a:solidFill>
                            <a:schemeClr val="bg1"/>
                          </a:solidFill>
                          <a:latin typeface="Arial" panose="020B0604020202020204" pitchFamily="34" charset="0"/>
                          <a:cs typeface="Arial" panose="020B0604020202020204" pitchFamily="34" charset="0"/>
                        </a:rPr>
                        <a:t>until 31.12.2023</a:t>
                      </a:r>
                    </a:p>
                    <a:p>
                      <a:pPr algn="l"/>
                      <a:r>
                        <a:rPr lang="en-GB" dirty="0">
                          <a:solidFill>
                            <a:schemeClr val="bg1"/>
                          </a:solidFill>
                          <a:latin typeface="Arial" panose="020B0604020202020204" pitchFamily="34" charset="0"/>
                          <a:cs typeface="Arial" panose="020B0604020202020204" pitchFamily="34" charset="0"/>
                        </a:rPr>
                        <a:t>from 1.1.2024</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pPr algn="ctr"/>
                      <a:r>
                        <a:rPr lang="en-GB" dirty="0">
                          <a:solidFill>
                            <a:schemeClr val="bg1"/>
                          </a:solidFill>
                          <a:latin typeface="Arial" panose="020B0604020202020204" pitchFamily="34" charset="0"/>
                          <a:cs typeface="Arial" panose="020B0604020202020204" pitchFamily="34" charset="0"/>
                        </a:rPr>
                        <a:t>4 000 000</a:t>
                      </a:r>
                    </a:p>
                    <a:p>
                      <a:pPr algn="ctr"/>
                      <a:r>
                        <a:rPr lang="en-GB" dirty="0">
                          <a:solidFill>
                            <a:schemeClr val="bg1"/>
                          </a:solidFill>
                          <a:latin typeface="Arial" panose="020B0604020202020204" pitchFamily="34" charset="0"/>
                          <a:cs typeface="Arial" panose="020B0604020202020204" pitchFamily="34" charset="0"/>
                        </a:rPr>
                        <a:t>5 000 000</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pPr algn="ctr"/>
                      <a:r>
                        <a:rPr lang="en-GB" dirty="0">
                          <a:solidFill>
                            <a:schemeClr val="bg1"/>
                          </a:solidFill>
                          <a:latin typeface="Arial" panose="020B0604020202020204" pitchFamily="34" charset="0"/>
                          <a:cs typeface="Arial" panose="020B0604020202020204" pitchFamily="34" charset="0"/>
                        </a:rPr>
                        <a:t>8 000 000</a:t>
                      </a:r>
                    </a:p>
                    <a:p>
                      <a:pPr algn="ctr"/>
                      <a:r>
                        <a:rPr lang="en-GB" dirty="0">
                          <a:solidFill>
                            <a:schemeClr val="bg1"/>
                          </a:solidFill>
                          <a:latin typeface="Arial" panose="020B0604020202020204" pitchFamily="34" charset="0"/>
                          <a:cs typeface="Arial" panose="020B0604020202020204" pitchFamily="34" charset="0"/>
                        </a:rPr>
                        <a:t>10 000 000</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extLst>
                  <a:ext uri="{0D108BD9-81ED-4DB2-BD59-A6C34878D82A}">
                    <a16:rowId xmlns:a16="http://schemas.microsoft.com/office/drawing/2014/main" val="2058434390"/>
                  </a:ext>
                </a:extLst>
              </a:tr>
              <a:tr h="697656">
                <a:tc>
                  <a:txBody>
                    <a:bodyPr/>
                    <a:lstStyle/>
                    <a:p>
                      <a:pPr algn="l"/>
                      <a:r>
                        <a:rPr lang="en-GB" dirty="0">
                          <a:solidFill>
                            <a:schemeClr val="bg1"/>
                          </a:solidFill>
                          <a:latin typeface="Arial" panose="020B0604020202020204" pitchFamily="34" charset="0"/>
                          <a:cs typeface="Arial" panose="020B0604020202020204" pitchFamily="34" charset="0"/>
                        </a:rPr>
                        <a:t>Small (higher end)</a:t>
                      </a:r>
                      <a:endParaRPr lang="cs-CZ"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pPr algn="l"/>
                      <a:r>
                        <a:rPr lang="en-GB" dirty="0">
                          <a:solidFill>
                            <a:schemeClr val="bg1"/>
                          </a:solidFill>
                          <a:latin typeface="Arial" panose="020B0604020202020204" pitchFamily="34" charset="0"/>
                          <a:cs typeface="Arial" panose="020B0604020202020204" pitchFamily="34" charset="0"/>
                        </a:rPr>
                        <a:t>until 31.12.2023</a:t>
                      </a:r>
                    </a:p>
                    <a:p>
                      <a:pPr algn="l"/>
                      <a:r>
                        <a:rPr lang="en-GB" dirty="0">
                          <a:solidFill>
                            <a:schemeClr val="bg1"/>
                          </a:solidFill>
                          <a:latin typeface="Arial" panose="020B0604020202020204" pitchFamily="34" charset="0"/>
                          <a:cs typeface="Arial" panose="020B0604020202020204" pitchFamily="34" charset="0"/>
                        </a:rPr>
                        <a:t>from 1.1.2024</a:t>
                      </a:r>
                      <a:endParaRPr lang="cs-CZ"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pPr algn="ctr"/>
                      <a:r>
                        <a:rPr lang="en-GB" dirty="0">
                          <a:solidFill>
                            <a:schemeClr val="bg1"/>
                          </a:solidFill>
                          <a:latin typeface="Arial" panose="020B0604020202020204" pitchFamily="34" charset="0"/>
                          <a:cs typeface="Arial" panose="020B0604020202020204" pitchFamily="34" charset="0"/>
                        </a:rPr>
                        <a:t>6 000 000</a:t>
                      </a:r>
                    </a:p>
                    <a:p>
                      <a:pPr algn="ctr"/>
                      <a:r>
                        <a:rPr lang="en-GB" dirty="0">
                          <a:solidFill>
                            <a:schemeClr val="bg1"/>
                          </a:solidFill>
                          <a:latin typeface="Arial" panose="020B0604020202020204" pitchFamily="34" charset="0"/>
                          <a:cs typeface="Arial" panose="020B0604020202020204" pitchFamily="34" charset="0"/>
                        </a:rPr>
                        <a:t>7 500 000</a:t>
                      </a:r>
                      <a:endParaRPr lang="cs-CZ" dirty="0">
                        <a:solidFill>
                          <a:schemeClr val="bg1"/>
                        </a:solidFill>
                        <a:latin typeface="Arial" panose="020B0604020202020204" pitchFamily="34" charset="0"/>
                        <a:cs typeface="Arial" panose="020B0604020202020204" pitchFamily="34" charset="0"/>
                      </a:endParaRPr>
                    </a:p>
                  </a:txBody>
                  <a:tcPr>
                    <a:solidFill>
                      <a:srgbClr val="A21F4B"/>
                    </a:solidFill>
                  </a:tcPr>
                </a:tc>
                <a:tc>
                  <a:txBody>
                    <a:bodyPr/>
                    <a:lstStyle/>
                    <a:p>
                      <a:pPr algn="ctr"/>
                      <a:r>
                        <a:rPr lang="en-GB" dirty="0">
                          <a:solidFill>
                            <a:schemeClr val="bg1"/>
                          </a:solidFill>
                          <a:latin typeface="Arial" panose="020B0604020202020204" pitchFamily="34" charset="0"/>
                          <a:cs typeface="Arial" panose="020B0604020202020204" pitchFamily="34" charset="0"/>
                        </a:rPr>
                        <a:t>8 000 000</a:t>
                      </a:r>
                    </a:p>
                    <a:p>
                      <a:pPr algn="ctr"/>
                      <a:r>
                        <a:rPr lang="en-GB" dirty="0">
                          <a:solidFill>
                            <a:schemeClr val="bg1"/>
                          </a:solidFill>
                          <a:latin typeface="Arial" panose="020B0604020202020204" pitchFamily="34" charset="0"/>
                          <a:cs typeface="Arial" panose="020B0604020202020204" pitchFamily="34" charset="0"/>
                        </a:rPr>
                        <a:t>10 000 000</a:t>
                      </a:r>
                      <a:endParaRPr lang="cs-CZ" dirty="0">
                        <a:solidFill>
                          <a:schemeClr val="bg1"/>
                        </a:solidFill>
                        <a:latin typeface="Arial" panose="020B0604020202020204" pitchFamily="34" charset="0"/>
                        <a:cs typeface="Arial" panose="020B0604020202020204" pitchFamily="34" charset="0"/>
                      </a:endParaRPr>
                    </a:p>
                  </a:txBody>
                  <a:tcPr>
                    <a:solidFill>
                      <a:srgbClr val="A21F4B"/>
                    </a:solidFill>
                  </a:tcPr>
                </a:tc>
                <a:extLst>
                  <a:ext uri="{0D108BD9-81ED-4DB2-BD59-A6C34878D82A}">
                    <a16:rowId xmlns:a16="http://schemas.microsoft.com/office/drawing/2014/main" val="1712521625"/>
                  </a:ext>
                </a:extLst>
              </a:tr>
              <a:tr h="697656">
                <a:tc>
                  <a:txBody>
                    <a:bodyPr/>
                    <a:lstStyle/>
                    <a:p>
                      <a:pPr algn="l"/>
                      <a:r>
                        <a:rPr lang="en-GB" dirty="0">
                          <a:solidFill>
                            <a:schemeClr val="bg1"/>
                          </a:solidFill>
                          <a:latin typeface="Arial" panose="020B0604020202020204" pitchFamily="34" charset="0"/>
                          <a:cs typeface="Arial" panose="020B0604020202020204" pitchFamily="34" charset="0"/>
                        </a:rPr>
                        <a:t>Medium / Large</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pPr algn="l"/>
                      <a:r>
                        <a:rPr lang="en-GB" dirty="0">
                          <a:solidFill>
                            <a:schemeClr val="bg1"/>
                          </a:solidFill>
                          <a:latin typeface="Arial" panose="020B0604020202020204" pitchFamily="34" charset="0"/>
                          <a:cs typeface="Arial" panose="020B0604020202020204" pitchFamily="34" charset="0"/>
                        </a:rPr>
                        <a:t>until 31.12.2023</a:t>
                      </a:r>
                    </a:p>
                    <a:p>
                      <a:pPr algn="l"/>
                      <a:r>
                        <a:rPr lang="en-GB" dirty="0">
                          <a:solidFill>
                            <a:schemeClr val="bg1"/>
                          </a:solidFill>
                          <a:latin typeface="Arial" panose="020B0604020202020204" pitchFamily="34" charset="0"/>
                          <a:cs typeface="Arial" panose="020B0604020202020204" pitchFamily="34" charset="0"/>
                        </a:rPr>
                        <a:t>from 1.1.2024</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pPr algn="ctr"/>
                      <a:r>
                        <a:rPr lang="en-GB" dirty="0">
                          <a:solidFill>
                            <a:schemeClr val="bg1"/>
                          </a:solidFill>
                          <a:latin typeface="Arial" panose="020B0604020202020204" pitchFamily="34" charset="0"/>
                          <a:cs typeface="Arial" panose="020B0604020202020204" pitchFamily="34" charset="0"/>
                        </a:rPr>
                        <a:t>20 000 000</a:t>
                      </a:r>
                    </a:p>
                    <a:p>
                      <a:pPr algn="ctr"/>
                      <a:r>
                        <a:rPr lang="en-GB" dirty="0">
                          <a:solidFill>
                            <a:schemeClr val="bg1"/>
                          </a:solidFill>
                          <a:latin typeface="Arial" panose="020B0604020202020204" pitchFamily="34" charset="0"/>
                          <a:cs typeface="Arial" panose="020B0604020202020204" pitchFamily="34" charset="0"/>
                        </a:rPr>
                        <a:t>25 000 000</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tc>
                  <a:txBody>
                    <a:bodyPr/>
                    <a:lstStyle/>
                    <a:p>
                      <a:pPr algn="ctr"/>
                      <a:r>
                        <a:rPr lang="en-GB" dirty="0">
                          <a:solidFill>
                            <a:schemeClr val="bg1"/>
                          </a:solidFill>
                          <a:latin typeface="Arial" panose="020B0604020202020204" pitchFamily="34" charset="0"/>
                          <a:cs typeface="Arial" panose="020B0604020202020204" pitchFamily="34" charset="0"/>
                        </a:rPr>
                        <a:t>40 000 000</a:t>
                      </a:r>
                    </a:p>
                    <a:p>
                      <a:pPr algn="ctr"/>
                      <a:r>
                        <a:rPr lang="en-GB" dirty="0">
                          <a:solidFill>
                            <a:schemeClr val="bg1"/>
                          </a:solidFill>
                          <a:latin typeface="Arial" panose="020B0604020202020204" pitchFamily="34" charset="0"/>
                          <a:cs typeface="Arial" panose="020B0604020202020204" pitchFamily="34" charset="0"/>
                        </a:rPr>
                        <a:t>50 000 000</a:t>
                      </a:r>
                      <a:endParaRPr lang="cs-CZ" dirty="0">
                        <a:solidFill>
                          <a:schemeClr val="bg1"/>
                        </a:solidFill>
                        <a:latin typeface="Arial" panose="020B0604020202020204" pitchFamily="34" charset="0"/>
                        <a:cs typeface="Arial" panose="020B0604020202020204" pitchFamily="34" charset="0"/>
                      </a:endParaRPr>
                    </a:p>
                  </a:txBody>
                  <a:tcPr>
                    <a:solidFill>
                      <a:srgbClr val="00457C"/>
                    </a:solidFill>
                  </a:tcPr>
                </a:tc>
                <a:extLst>
                  <a:ext uri="{0D108BD9-81ED-4DB2-BD59-A6C34878D82A}">
                    <a16:rowId xmlns:a16="http://schemas.microsoft.com/office/drawing/2014/main" val="2456510238"/>
                  </a:ext>
                </a:extLst>
              </a:tr>
            </a:tbl>
          </a:graphicData>
        </a:graphic>
      </p:graphicFrame>
    </p:spTree>
    <p:extLst>
      <p:ext uri="{BB962C8B-B14F-4D97-AF65-F5344CB8AC3E}">
        <p14:creationId xmlns:p14="http://schemas.microsoft.com/office/powerpoint/2010/main" val="1729929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9C21159-8CA5-8FB7-F0AB-DC164BBBD269}"/>
              </a:ext>
            </a:extLst>
          </p:cNvPr>
          <p:cNvSpPr/>
          <p:nvPr/>
        </p:nvSpPr>
        <p:spPr>
          <a:xfrm>
            <a:off x="715523" y="3508265"/>
            <a:ext cx="16543778" cy="521046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34" name="Rectangle 33">
            <a:extLst>
              <a:ext uri="{FF2B5EF4-FFF2-40B4-BE49-F238E27FC236}">
                <a16:creationId xmlns:a16="http://schemas.microsoft.com/office/drawing/2014/main" id="{69D7B8FF-E4A4-303F-7582-56E416D67C9F}"/>
              </a:ext>
            </a:extLst>
          </p:cNvPr>
          <p:cNvSpPr/>
          <p:nvPr/>
        </p:nvSpPr>
        <p:spPr>
          <a:xfrm>
            <a:off x="7272429" y="3684352"/>
            <a:ext cx="3743141" cy="4708033"/>
          </a:xfrm>
          <a:prstGeom prst="rect">
            <a:avLst/>
          </a:prstGeom>
          <a:solidFill>
            <a:srgbClr val="A21F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s-CZ" b="1" dirty="0">
                <a:solidFill>
                  <a:schemeClr val="bg1"/>
                </a:solidFill>
                <a:highlight>
                  <a:srgbClr val="00457C"/>
                </a:highlight>
                <a:latin typeface="Arial" panose="020B0604020202020204" pitchFamily="34" charset="0"/>
                <a:cs typeface="Arial" panose="020B0604020202020204" pitchFamily="34" charset="0"/>
              </a:rPr>
              <a:t>CSRD </a:t>
            </a:r>
            <a:r>
              <a:rPr lang="cs-CZ" b="1" dirty="0" err="1">
                <a:solidFill>
                  <a:schemeClr val="bg1"/>
                </a:solidFill>
                <a:highlight>
                  <a:srgbClr val="00457C"/>
                </a:highlight>
                <a:latin typeface="Arial" panose="020B0604020202020204" pitchFamily="34" charset="0"/>
                <a:cs typeface="Arial" panose="020B0604020202020204" pitchFamily="34" charset="0"/>
              </a:rPr>
              <a:t>mandates</a:t>
            </a:r>
            <a:r>
              <a:rPr lang="cs-CZ" b="1" dirty="0">
                <a:solidFill>
                  <a:schemeClr val="bg1"/>
                </a:solidFill>
                <a:highlight>
                  <a:srgbClr val="00457C"/>
                </a:highlight>
                <a:latin typeface="Arial" panose="020B0604020202020204" pitchFamily="34" charset="0"/>
                <a:cs typeface="Arial" panose="020B0604020202020204" pitchFamily="34" charset="0"/>
              </a:rPr>
              <a:t>:</a:t>
            </a:r>
          </a:p>
          <a:p>
            <a:pPr marL="0" indent="0" algn="ctr">
              <a:buFont typeface="Arial" panose="020B0604020202020204" pitchFamily="34" charset="0"/>
              <a:buNone/>
            </a:pPr>
            <a:endParaRPr lang="en-GB" dirty="0">
              <a:solidFill>
                <a:schemeClr val="bg1"/>
              </a:solidFill>
              <a:latin typeface="Arial" panose="020B0604020202020204" pitchFamily="34" charset="0"/>
              <a:cs typeface="Arial" panose="020B0604020202020204" pitchFamily="34" charset="0"/>
            </a:endParaRPr>
          </a:p>
          <a:p>
            <a:pPr marL="0" indent="0" algn="ctr">
              <a:buNone/>
            </a:pPr>
            <a:r>
              <a:rPr lang="cs-CZ" sz="1600" dirty="0" err="1">
                <a:solidFill>
                  <a:schemeClr val="bg1"/>
                </a:solidFill>
                <a:latin typeface="Arial" panose="020B0604020202020204" pitchFamily="34" charset="0"/>
                <a:cs typeface="Arial" panose="020B0604020202020204" pitchFamily="34" charset="0"/>
              </a:rPr>
              <a:t>What</a:t>
            </a:r>
            <a:r>
              <a:rPr lang="cs-CZ" sz="1600" dirty="0">
                <a:solidFill>
                  <a:schemeClr val="bg1"/>
                </a:solidFill>
                <a:latin typeface="Arial" panose="020B0604020202020204" pitchFamily="34" charset="0"/>
                <a:cs typeface="Arial" panose="020B0604020202020204" pitchFamily="34" charset="0"/>
              </a:rPr>
              <a:t> </a:t>
            </a:r>
            <a:r>
              <a:rPr lang="cs-CZ" sz="1600" dirty="0" err="1">
                <a:solidFill>
                  <a:schemeClr val="bg1"/>
                </a:solidFill>
                <a:latin typeface="Arial" panose="020B0604020202020204" pitchFamily="34" charset="0"/>
                <a:cs typeface="Arial" panose="020B0604020202020204" pitchFamily="34" charset="0"/>
              </a:rPr>
              <a:t>should</a:t>
            </a:r>
            <a:r>
              <a:rPr lang="cs-CZ" sz="1600" dirty="0">
                <a:solidFill>
                  <a:schemeClr val="bg1"/>
                </a:solidFill>
                <a:latin typeface="Arial" panose="020B0604020202020204" pitchFamily="34" charset="0"/>
                <a:cs typeface="Arial" panose="020B0604020202020204" pitchFamily="34" charset="0"/>
              </a:rPr>
              <a:t> </a:t>
            </a:r>
            <a:r>
              <a:rPr lang="cs-CZ" sz="1600" dirty="0" err="1">
                <a:solidFill>
                  <a:schemeClr val="bg1"/>
                </a:solidFill>
                <a:latin typeface="Arial" panose="020B0604020202020204" pitchFamily="34" charset="0"/>
                <a:cs typeface="Arial" panose="020B0604020202020204" pitchFamily="34" charset="0"/>
              </a:rPr>
              <a:t>be</a:t>
            </a:r>
            <a:r>
              <a:rPr lang="cs-CZ" sz="1600" dirty="0">
                <a:solidFill>
                  <a:schemeClr val="bg1"/>
                </a:solidFill>
                <a:latin typeface="Arial" panose="020B0604020202020204" pitchFamily="34" charset="0"/>
                <a:cs typeface="Arial" panose="020B0604020202020204" pitchFamily="34" charset="0"/>
              </a:rPr>
              <a:t> </a:t>
            </a:r>
            <a:r>
              <a:rPr lang="cs-CZ" sz="1600" dirty="0" err="1">
                <a:solidFill>
                  <a:schemeClr val="bg1"/>
                </a:solidFill>
                <a:latin typeface="Arial" panose="020B0604020202020204" pitchFamily="34" charset="0"/>
                <a:cs typeface="Arial" panose="020B0604020202020204" pitchFamily="34" charset="0"/>
              </a:rPr>
              <a:t>the</a:t>
            </a:r>
            <a:r>
              <a:rPr lang="en-GB" sz="1600" dirty="0">
                <a:solidFill>
                  <a:schemeClr val="bg1"/>
                </a:solidFill>
                <a:latin typeface="Arial" panose="020B0604020202020204" pitchFamily="34" charset="0"/>
                <a:cs typeface="Arial" panose="020B0604020202020204" pitchFamily="34" charset="0"/>
              </a:rPr>
              <a:t> reported</a:t>
            </a: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en-GB" sz="1600" dirty="0">
              <a:solidFill>
                <a:schemeClr val="bg1"/>
              </a:solidFill>
              <a:latin typeface="Arial" panose="020B0604020202020204" pitchFamily="34" charset="0"/>
              <a:cs typeface="Arial" panose="020B0604020202020204" pitchFamily="34" charset="0"/>
            </a:endParaRPr>
          </a:p>
          <a:p>
            <a:pPr marL="0" indent="0" algn="ctr">
              <a:buNone/>
            </a:pPr>
            <a:r>
              <a:rPr lang="en-GB" sz="1600" dirty="0">
                <a:solidFill>
                  <a:schemeClr val="bg1"/>
                </a:solidFill>
                <a:latin typeface="Arial" panose="020B0604020202020204" pitchFamily="34" charset="0"/>
                <a:cs typeface="Arial" panose="020B0604020202020204" pitchFamily="34" charset="0"/>
              </a:rPr>
              <a:t>Who is obligated to report</a:t>
            </a: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a:p>
            <a:pPr marL="0" indent="0" algn="ctr">
              <a:buNone/>
            </a:pPr>
            <a:r>
              <a:rPr lang="en-GB" sz="1600" dirty="0">
                <a:solidFill>
                  <a:schemeClr val="bg1"/>
                </a:solidFill>
                <a:latin typeface="Arial" panose="020B0604020202020204" pitchFamily="34" charset="0"/>
                <a:cs typeface="Arial" panose="020B0604020202020204" pitchFamily="34" charset="0"/>
              </a:rPr>
              <a:t>When it first applies</a:t>
            </a: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en-GB" sz="1600" dirty="0">
              <a:solidFill>
                <a:schemeClr val="bg1"/>
              </a:solidFill>
              <a:latin typeface="Arial" panose="020B0604020202020204" pitchFamily="34" charset="0"/>
              <a:cs typeface="Arial" panose="020B0604020202020204" pitchFamily="34" charset="0"/>
            </a:endParaRPr>
          </a:p>
          <a:p>
            <a:pPr marL="0" indent="0" algn="ctr">
              <a:buNone/>
            </a:pPr>
            <a:r>
              <a:rPr lang="cs-CZ" sz="1600" dirty="0" err="1">
                <a:solidFill>
                  <a:schemeClr val="bg1"/>
                </a:solidFill>
                <a:latin typeface="Arial" panose="020B0604020202020204" pitchFamily="34" charset="0"/>
                <a:cs typeface="Arial" panose="020B0604020202020204" pitchFamily="34" charset="0"/>
              </a:rPr>
              <a:t>Extern</a:t>
            </a:r>
            <a:r>
              <a:rPr lang="en-GB" sz="1600" dirty="0">
                <a:solidFill>
                  <a:schemeClr val="bg1"/>
                </a:solidFill>
                <a:latin typeface="Arial" panose="020B0604020202020204" pitchFamily="34" charset="0"/>
                <a:cs typeface="Arial" panose="020B0604020202020204" pitchFamily="34" charset="0"/>
              </a:rPr>
              <a:t>al assurance</a:t>
            </a: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en-GB" sz="1600" dirty="0">
              <a:solidFill>
                <a:schemeClr val="bg1"/>
              </a:solidFill>
              <a:latin typeface="Arial" panose="020B0604020202020204" pitchFamily="34" charset="0"/>
              <a:cs typeface="Arial" panose="020B0604020202020204" pitchFamily="34" charset="0"/>
            </a:endParaRPr>
          </a:p>
          <a:p>
            <a:pPr marL="0" indent="0" algn="ctr">
              <a:buNone/>
            </a:pPr>
            <a:r>
              <a:rPr lang="en-GB" sz="1600" dirty="0">
                <a:solidFill>
                  <a:schemeClr val="bg1"/>
                </a:solidFill>
                <a:latin typeface="Arial" panose="020B0604020202020204" pitchFamily="34" charset="0"/>
                <a:cs typeface="Arial" panose="020B0604020202020204" pitchFamily="34" charset="0"/>
              </a:rPr>
              <a:t>and more…</a:t>
            </a: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a:p>
            <a:pPr marL="0" indent="0" algn="ctr">
              <a:buNone/>
            </a:pPr>
            <a:endParaRPr lang="cs-CZ" sz="1600"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F721F5E1-3FA1-E62F-6B53-224247796989}"/>
              </a:ext>
            </a:extLst>
          </p:cNvPr>
          <p:cNvSpPr txBox="1"/>
          <p:nvPr/>
        </p:nvSpPr>
        <p:spPr>
          <a:xfrm>
            <a:off x="687283" y="3146417"/>
            <a:ext cx="16571990" cy="369332"/>
          </a:xfrm>
          <a:prstGeom prst="rect">
            <a:avLst/>
          </a:prstGeom>
          <a:solidFill>
            <a:srgbClr val="074E7B"/>
          </a:solidFill>
        </p:spPr>
        <p:txBody>
          <a:bodyPr wrap="square" rtlCol="0">
            <a:spAutoFit/>
          </a:bodyPr>
          <a:lstStyle/>
          <a:p>
            <a:r>
              <a:rPr lang="en-GB" b="1" dirty="0">
                <a:solidFill>
                  <a:schemeClr val="bg1"/>
                </a:solidFill>
                <a:latin typeface="Arial Nova" panose="020B0504020202020204" pitchFamily="34" charset="0"/>
              </a:rPr>
              <a:t>  </a:t>
            </a:r>
            <a:r>
              <a:rPr lang="cs-CZ" b="1" dirty="0" err="1">
                <a:solidFill>
                  <a:schemeClr val="bg1"/>
                </a:solidFill>
                <a:latin typeface="Arial Nova" panose="020B0504020202020204" pitchFamily="34" charset="0"/>
              </a:rPr>
              <a:t>European</a:t>
            </a:r>
            <a:r>
              <a:rPr lang="cs-CZ" b="1" dirty="0">
                <a:solidFill>
                  <a:schemeClr val="bg1"/>
                </a:solidFill>
                <a:latin typeface="Arial Nova" panose="020B0504020202020204" pitchFamily="34" charset="0"/>
              </a:rPr>
              <a:t> </a:t>
            </a:r>
            <a:r>
              <a:rPr lang="cs-CZ" b="1" dirty="0" err="1">
                <a:solidFill>
                  <a:schemeClr val="bg1"/>
                </a:solidFill>
                <a:latin typeface="Arial Nova" panose="020B0504020202020204" pitchFamily="34" charset="0"/>
              </a:rPr>
              <a:t>Sustainability</a:t>
            </a:r>
            <a:r>
              <a:rPr lang="cs-CZ" b="1" dirty="0">
                <a:solidFill>
                  <a:schemeClr val="bg1"/>
                </a:solidFill>
                <a:latin typeface="Arial Nova" panose="020B0504020202020204" pitchFamily="34" charset="0"/>
              </a:rPr>
              <a:t> Reporting </a:t>
            </a:r>
            <a:r>
              <a:rPr lang="cs-CZ" b="1" dirty="0" err="1">
                <a:solidFill>
                  <a:schemeClr val="bg1"/>
                </a:solidFill>
                <a:latin typeface="Arial Nova" panose="020B0504020202020204" pitchFamily="34" charset="0"/>
              </a:rPr>
              <a:t>Standards</a:t>
            </a:r>
            <a:r>
              <a:rPr lang="cs-CZ" b="1" dirty="0">
                <a:solidFill>
                  <a:schemeClr val="bg1"/>
                </a:solidFill>
                <a:latin typeface="Arial Nova" panose="020B0504020202020204" pitchFamily="34" charset="0"/>
              </a:rPr>
              <a:t>	      </a:t>
            </a:r>
            <a:r>
              <a:rPr lang="en-GB" b="1" dirty="0">
                <a:solidFill>
                  <a:schemeClr val="bg1"/>
                </a:solidFill>
                <a:latin typeface="Arial Nova" panose="020B0504020202020204" pitchFamily="34" charset="0"/>
              </a:rPr>
              <a:t>  </a:t>
            </a:r>
            <a:r>
              <a:rPr lang="cs-CZ" b="1" dirty="0" err="1">
                <a:solidFill>
                  <a:schemeClr val="bg1"/>
                </a:solidFill>
                <a:latin typeface="Arial Nova" panose="020B0504020202020204" pitchFamily="34" charset="0"/>
              </a:rPr>
              <a:t>Corporate</a:t>
            </a:r>
            <a:r>
              <a:rPr lang="cs-CZ" b="1" dirty="0">
                <a:solidFill>
                  <a:schemeClr val="bg1"/>
                </a:solidFill>
                <a:latin typeface="Arial Nova" panose="020B0504020202020204" pitchFamily="34" charset="0"/>
              </a:rPr>
              <a:t> </a:t>
            </a:r>
            <a:r>
              <a:rPr lang="cs-CZ" b="1" dirty="0" err="1">
                <a:solidFill>
                  <a:schemeClr val="bg1"/>
                </a:solidFill>
                <a:latin typeface="Arial Nova" panose="020B0504020202020204" pitchFamily="34" charset="0"/>
              </a:rPr>
              <a:t>Sustainability</a:t>
            </a:r>
            <a:r>
              <a:rPr lang="cs-CZ" b="1" dirty="0">
                <a:solidFill>
                  <a:schemeClr val="bg1"/>
                </a:solidFill>
                <a:latin typeface="Arial Nova" panose="020B0504020202020204" pitchFamily="34" charset="0"/>
              </a:rPr>
              <a:t> Reporting </a:t>
            </a:r>
            <a:r>
              <a:rPr lang="cs-CZ" b="1" dirty="0" err="1">
                <a:solidFill>
                  <a:schemeClr val="bg1"/>
                </a:solidFill>
                <a:latin typeface="Arial Nova" panose="020B0504020202020204" pitchFamily="34" charset="0"/>
              </a:rPr>
              <a:t>Directive</a:t>
            </a:r>
            <a:r>
              <a:rPr lang="cs-CZ" b="1" dirty="0">
                <a:solidFill>
                  <a:schemeClr val="bg1"/>
                </a:solidFill>
                <a:latin typeface="Arial Nova" panose="020B0504020202020204" pitchFamily="34" charset="0"/>
              </a:rPr>
              <a:t>			</a:t>
            </a:r>
            <a:r>
              <a:rPr lang="en-GB" b="1" dirty="0">
                <a:solidFill>
                  <a:schemeClr val="bg1"/>
                </a:solidFill>
                <a:latin typeface="Arial Nova" panose="020B0504020202020204" pitchFamily="34" charset="0"/>
              </a:rPr>
              <a:t>      </a:t>
            </a:r>
            <a:r>
              <a:rPr lang="cs-CZ" b="1" dirty="0">
                <a:solidFill>
                  <a:schemeClr val="bg1"/>
                </a:solidFill>
                <a:latin typeface="Arial Nova" panose="020B0504020202020204" pitchFamily="34" charset="0"/>
              </a:rPr>
              <a:t>  </a:t>
            </a:r>
            <a:r>
              <a:rPr lang="en-GB" b="1" dirty="0">
                <a:solidFill>
                  <a:schemeClr val="bg1"/>
                </a:solidFill>
                <a:latin typeface="Arial Nova" panose="020B0504020202020204" pitchFamily="34" charset="0"/>
              </a:rPr>
              <a:t> </a:t>
            </a:r>
            <a:r>
              <a:rPr lang="cs-CZ" b="1" dirty="0">
                <a:solidFill>
                  <a:schemeClr val="bg1"/>
                </a:solidFill>
                <a:latin typeface="Arial Nova" panose="020B0504020202020204" pitchFamily="34" charset="0"/>
              </a:rPr>
              <a:t>EU Taxonom</a:t>
            </a:r>
            <a:r>
              <a:rPr lang="en-GB" b="1" dirty="0">
                <a:solidFill>
                  <a:schemeClr val="bg1"/>
                </a:solidFill>
                <a:latin typeface="Arial Nova" panose="020B0504020202020204" pitchFamily="34" charset="0"/>
              </a:rPr>
              <a:t>y</a:t>
            </a:r>
            <a:endParaRPr lang="cs-CZ" b="1" dirty="0">
              <a:solidFill>
                <a:schemeClr val="bg1"/>
              </a:solidFill>
              <a:latin typeface="Arial Nova" panose="020B0504020202020204" pitchFamily="34" charset="0"/>
            </a:endParaRPr>
          </a:p>
        </p:txBody>
      </p:sp>
      <p:sp>
        <p:nvSpPr>
          <p:cNvPr id="2" name="TextBox 2"/>
          <p:cNvSpPr txBox="1"/>
          <p:nvPr/>
        </p:nvSpPr>
        <p:spPr>
          <a:xfrm>
            <a:off x="1202428" y="1307597"/>
            <a:ext cx="11983769" cy="1080360"/>
          </a:xfrm>
          <a:prstGeom prst="rect">
            <a:avLst/>
          </a:prstGeom>
        </p:spPr>
        <p:txBody>
          <a:bodyPr wrap="square" lIns="0" tIns="0" rIns="0" bIns="0" rtlCol="0" anchor="t">
            <a:spAutoFit/>
          </a:bodyPr>
          <a:lstStyle/>
          <a:p>
            <a:pPr algn="l">
              <a:lnSpc>
                <a:spcPts val="8939"/>
              </a:lnSpc>
            </a:pPr>
            <a:r>
              <a:rPr lang="en-GB" sz="6385" dirty="0">
                <a:solidFill>
                  <a:srgbClr val="000000"/>
                </a:solidFill>
                <a:latin typeface="Arial Bold"/>
              </a:rPr>
              <a:t>CSRD and its implications</a:t>
            </a:r>
            <a:endParaRPr lang="cs-CZ"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A21F4B"/>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A21F4B"/>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A21F4B"/>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A21F4B"/>
              </a:solidFill>
              <a:prstDash val="solid"/>
              <a:headEnd type="none" w="sm" len="sm"/>
              <a:tailEnd type="none" w="sm" len="sm"/>
            </a:ln>
          </p:spPr>
          <p:txBody>
            <a:bodyPr/>
            <a:lstStyle/>
            <a:p>
              <a:endParaRPr lang="es-AR" dirty="0"/>
            </a:p>
          </p:txBody>
        </p:sp>
      </p:grpSp>
      <p:sp>
        <p:nvSpPr>
          <p:cNvPr id="27" name="TextBox 26">
            <a:extLst>
              <a:ext uri="{FF2B5EF4-FFF2-40B4-BE49-F238E27FC236}">
                <a16:creationId xmlns:a16="http://schemas.microsoft.com/office/drawing/2014/main" id="{9578867C-6973-6C30-4F94-05CA15CB3771}"/>
              </a:ext>
            </a:extLst>
          </p:cNvPr>
          <p:cNvSpPr txBox="1"/>
          <p:nvPr/>
        </p:nvSpPr>
        <p:spPr>
          <a:xfrm>
            <a:off x="7969508" y="8759051"/>
            <a:ext cx="2759074" cy="830997"/>
          </a:xfrm>
          <a:prstGeom prst="rect">
            <a:avLst/>
          </a:prstGeom>
          <a:noFill/>
        </p:spPr>
        <p:txBody>
          <a:bodyPr wrap="square" rtlCol="0">
            <a:spAutoFit/>
          </a:bodyPr>
          <a:lstStyle/>
          <a:p>
            <a:r>
              <a:rPr lang="cs-CZ" sz="1200" dirty="0" err="1">
                <a:latin typeface="Arial Nova" panose="020B0504020202020204" pitchFamily="34" charset="0"/>
              </a:rPr>
              <a:t>Transposition</a:t>
            </a:r>
            <a:r>
              <a:rPr lang="cs-CZ" sz="1200" dirty="0">
                <a:latin typeface="Arial Nova" panose="020B0504020202020204" pitchFamily="34" charset="0"/>
              </a:rPr>
              <a:t> </a:t>
            </a:r>
            <a:r>
              <a:rPr lang="cs-CZ" sz="1200" dirty="0" err="1">
                <a:latin typeface="Arial Nova" panose="020B0504020202020204" pitchFamily="34" charset="0"/>
              </a:rPr>
              <a:t>into</a:t>
            </a:r>
            <a:r>
              <a:rPr lang="cs-CZ" sz="1200" dirty="0">
                <a:latin typeface="Arial Nova" panose="020B0504020202020204" pitchFamily="34" charset="0"/>
              </a:rPr>
              <a:t> </a:t>
            </a:r>
            <a:r>
              <a:rPr lang="cs-CZ" sz="1200" dirty="0" err="1">
                <a:latin typeface="Arial Nova" panose="020B0504020202020204" pitchFamily="34" charset="0"/>
              </a:rPr>
              <a:t>the</a:t>
            </a:r>
            <a:r>
              <a:rPr lang="cs-CZ" sz="1200" dirty="0">
                <a:latin typeface="Arial Nova" panose="020B0504020202020204" pitchFamily="34" charset="0"/>
              </a:rPr>
              <a:t> </a:t>
            </a:r>
            <a:r>
              <a:rPr lang="en-GB" sz="1200" dirty="0">
                <a:latin typeface="Arial Nova" panose="020B0504020202020204" pitchFamily="34" charset="0"/>
              </a:rPr>
              <a:t>member legislative by the 6</a:t>
            </a:r>
            <a:r>
              <a:rPr lang="en-GB" sz="1200" baseline="30000" dirty="0">
                <a:latin typeface="Arial Nova" panose="020B0504020202020204" pitchFamily="34" charset="0"/>
              </a:rPr>
              <a:t>th</a:t>
            </a:r>
            <a:r>
              <a:rPr lang="en-GB" sz="1200" dirty="0">
                <a:latin typeface="Arial Nova" panose="020B0504020202020204" pitchFamily="34" charset="0"/>
              </a:rPr>
              <a:t> of July 2024</a:t>
            </a:r>
            <a:r>
              <a:rPr lang="cs-CZ" sz="1200" dirty="0">
                <a:latin typeface="Arial Nova" panose="020B0504020202020204" pitchFamily="34" charset="0"/>
              </a:rPr>
              <a:t> </a:t>
            </a:r>
          </a:p>
          <a:p>
            <a:r>
              <a:rPr lang="en-GB" sz="1200" dirty="0">
                <a:solidFill>
                  <a:srgbClr val="00457C"/>
                </a:solidFill>
                <a:latin typeface="Arial Nova" panose="020B0504020202020204" pitchFamily="34" charset="0"/>
              </a:rPr>
              <a:t>The transposition laws are superior to the Directive</a:t>
            </a:r>
            <a:endParaRPr lang="cs-CZ" sz="1200" dirty="0">
              <a:solidFill>
                <a:srgbClr val="00457C"/>
              </a:solidFill>
              <a:latin typeface="Arial Nova" panose="020B0504020202020204" pitchFamily="34" charset="0"/>
            </a:endParaRPr>
          </a:p>
        </p:txBody>
      </p:sp>
      <p:sp>
        <p:nvSpPr>
          <p:cNvPr id="28" name="TextBox 27">
            <a:extLst>
              <a:ext uri="{FF2B5EF4-FFF2-40B4-BE49-F238E27FC236}">
                <a16:creationId xmlns:a16="http://schemas.microsoft.com/office/drawing/2014/main" id="{C040F75B-EF56-C07B-40A3-9F0F161FBF8D}"/>
              </a:ext>
            </a:extLst>
          </p:cNvPr>
          <p:cNvSpPr txBox="1"/>
          <p:nvPr/>
        </p:nvSpPr>
        <p:spPr>
          <a:xfrm>
            <a:off x="13958602" y="8832525"/>
            <a:ext cx="3135926" cy="646331"/>
          </a:xfrm>
          <a:prstGeom prst="rect">
            <a:avLst/>
          </a:prstGeom>
          <a:noFill/>
        </p:spPr>
        <p:txBody>
          <a:bodyPr wrap="square" rtlCol="0">
            <a:spAutoFit/>
          </a:bodyPr>
          <a:lstStyle/>
          <a:p>
            <a:r>
              <a:rPr lang="en-US" sz="1200" dirty="0">
                <a:latin typeface="Arial Nova" panose="020B0504020202020204" pitchFamily="34" charset="0"/>
              </a:rPr>
              <a:t>EP and Council Regulation</a:t>
            </a:r>
          </a:p>
          <a:p>
            <a:r>
              <a:rPr lang="en-US" sz="1200" dirty="0">
                <a:latin typeface="Arial Nova" panose="020B0504020202020204" pitchFamily="34" charset="0"/>
              </a:rPr>
              <a:t>Commission Delegated Regulation</a:t>
            </a:r>
          </a:p>
          <a:p>
            <a:r>
              <a:rPr lang="en-GB" sz="1200" dirty="0">
                <a:solidFill>
                  <a:srgbClr val="003C82"/>
                </a:solidFill>
                <a:latin typeface="Arial Nova" panose="020B0504020202020204" pitchFamily="34" charset="0"/>
              </a:rPr>
              <a:t>Binding directly</a:t>
            </a:r>
            <a:endParaRPr lang="cs-CZ" sz="1200" dirty="0">
              <a:solidFill>
                <a:srgbClr val="003C82"/>
              </a:solidFill>
              <a:latin typeface="Arial Nova" panose="020B0504020202020204" pitchFamily="34" charset="0"/>
            </a:endParaRPr>
          </a:p>
        </p:txBody>
      </p:sp>
      <p:pic>
        <p:nvPicPr>
          <p:cNvPr id="29" name="Graphic 28" descr="Arrow circle outline">
            <a:extLst>
              <a:ext uri="{FF2B5EF4-FFF2-40B4-BE49-F238E27FC236}">
                <a16:creationId xmlns:a16="http://schemas.microsoft.com/office/drawing/2014/main" id="{E43C3A8F-5EAD-7FDF-F6C0-E65DA65E7A5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63268" y="6690510"/>
            <a:ext cx="1561462" cy="1561462"/>
          </a:xfrm>
          <a:prstGeom prst="rect">
            <a:avLst/>
          </a:prstGeom>
        </p:spPr>
      </p:pic>
      <p:sp>
        <p:nvSpPr>
          <p:cNvPr id="32" name="TextBox 31">
            <a:extLst>
              <a:ext uri="{FF2B5EF4-FFF2-40B4-BE49-F238E27FC236}">
                <a16:creationId xmlns:a16="http://schemas.microsoft.com/office/drawing/2014/main" id="{51AF06AE-05F2-28FE-1389-A6ED65139309}"/>
              </a:ext>
            </a:extLst>
          </p:cNvPr>
          <p:cNvSpPr txBox="1"/>
          <p:nvPr/>
        </p:nvSpPr>
        <p:spPr>
          <a:xfrm>
            <a:off x="2282648" y="8895913"/>
            <a:ext cx="2793267" cy="461665"/>
          </a:xfrm>
          <a:prstGeom prst="rect">
            <a:avLst/>
          </a:prstGeom>
          <a:noFill/>
        </p:spPr>
        <p:txBody>
          <a:bodyPr wrap="square" rtlCol="0">
            <a:spAutoFit/>
          </a:bodyPr>
          <a:lstStyle/>
          <a:p>
            <a:r>
              <a:rPr lang="cs-CZ" sz="1200" dirty="0" err="1">
                <a:latin typeface="Arial Nova" panose="020B0504020202020204" pitchFamily="34" charset="0"/>
              </a:rPr>
              <a:t>Delegated</a:t>
            </a:r>
            <a:r>
              <a:rPr lang="cs-CZ" sz="1200" dirty="0">
                <a:latin typeface="Arial Nova" panose="020B0504020202020204" pitchFamily="34" charset="0"/>
              </a:rPr>
              <a:t> </a:t>
            </a:r>
            <a:r>
              <a:rPr lang="cs-CZ" sz="1200" dirty="0" err="1">
                <a:latin typeface="Arial Nova" panose="020B0504020202020204" pitchFamily="34" charset="0"/>
              </a:rPr>
              <a:t>Regulation</a:t>
            </a:r>
            <a:endParaRPr lang="cs-CZ" sz="1200" dirty="0">
              <a:latin typeface="Arial Nova" panose="020B0504020202020204" pitchFamily="34" charset="0"/>
            </a:endParaRPr>
          </a:p>
          <a:p>
            <a:r>
              <a:rPr lang="en-GB" sz="1200" dirty="0">
                <a:solidFill>
                  <a:srgbClr val="00457C"/>
                </a:solidFill>
                <a:latin typeface="Arial Nova" panose="020B0504020202020204" pitchFamily="34" charset="0"/>
              </a:rPr>
              <a:t>Binding directly</a:t>
            </a:r>
            <a:endParaRPr lang="cs-CZ" sz="1200" dirty="0">
              <a:solidFill>
                <a:srgbClr val="00457C"/>
              </a:solidFill>
              <a:latin typeface="Arial Nova" panose="020B0504020202020204" pitchFamily="34" charset="0"/>
            </a:endParaRPr>
          </a:p>
        </p:txBody>
      </p:sp>
      <p:sp>
        <p:nvSpPr>
          <p:cNvPr id="30" name="Rectangle 29">
            <a:extLst>
              <a:ext uri="{FF2B5EF4-FFF2-40B4-BE49-F238E27FC236}">
                <a16:creationId xmlns:a16="http://schemas.microsoft.com/office/drawing/2014/main" id="{C44A2BAA-C1D0-AB3C-1A42-1751A93AB473}"/>
              </a:ext>
            </a:extLst>
          </p:cNvPr>
          <p:cNvSpPr/>
          <p:nvPr/>
        </p:nvSpPr>
        <p:spPr>
          <a:xfrm>
            <a:off x="1211504" y="3822104"/>
            <a:ext cx="3963814" cy="4570281"/>
          </a:xfrm>
          <a:prstGeom prst="rect">
            <a:avLst/>
          </a:prstGeom>
          <a:solidFill>
            <a:srgbClr val="A21F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cs-CZ" b="1" dirty="0">
                <a:solidFill>
                  <a:schemeClr val="bg1"/>
                </a:solidFill>
                <a:highlight>
                  <a:srgbClr val="00457C"/>
                </a:highlight>
                <a:latin typeface="Arial" panose="020B0604020202020204" pitchFamily="34" charset="0"/>
                <a:cs typeface="Arial" panose="020B0604020202020204" pitchFamily="34" charset="0"/>
              </a:rPr>
              <a:t>ESRS</a:t>
            </a:r>
            <a:r>
              <a:rPr lang="en-GB" b="1" dirty="0">
                <a:solidFill>
                  <a:schemeClr val="bg1"/>
                </a:solidFill>
                <a:highlight>
                  <a:srgbClr val="00457C"/>
                </a:highlight>
                <a:latin typeface="Arial" panose="020B0604020202020204" pitchFamily="34" charset="0"/>
                <a:cs typeface="Arial" panose="020B0604020202020204" pitchFamily="34" charset="0"/>
              </a:rPr>
              <a:t> adjusts the reported data</a:t>
            </a:r>
            <a:endParaRPr lang="cs-CZ" b="1" dirty="0">
              <a:solidFill>
                <a:schemeClr val="bg1"/>
              </a:solidFill>
              <a:highlight>
                <a:srgbClr val="00457C"/>
              </a:highlight>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GB"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GB" sz="1600" dirty="0">
                <a:solidFill>
                  <a:schemeClr val="bg1"/>
                </a:solidFill>
                <a:latin typeface="Arial" panose="020B0604020202020204" pitchFamily="34" charset="0"/>
                <a:cs typeface="Arial" panose="020B0604020202020204" pitchFamily="34" charset="0"/>
              </a:rPr>
              <a:t>General requirements and standards data related to environmental, social and governance issues</a:t>
            </a:r>
            <a:r>
              <a:rPr lang="cs-CZ" sz="1600" dirty="0">
                <a:solidFill>
                  <a:schemeClr val="bg1"/>
                </a:solidFill>
                <a:latin typeface="Arial" panose="020B0604020202020204" pitchFamily="34" charset="0"/>
                <a:cs typeface="Arial" panose="020B0604020202020204" pitchFamily="34" charset="0"/>
              </a:rPr>
              <a:t> </a:t>
            </a:r>
          </a:p>
          <a:p>
            <a:pPr marL="0" indent="0" algn="ctr">
              <a:buFont typeface="Arial" panose="020B0604020202020204" pitchFamily="34" charset="0"/>
              <a:buNone/>
            </a:pP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Standards for sector-specific information</a:t>
            </a:r>
          </a:p>
          <a:p>
            <a:pPr marL="0" indent="0" algn="ctr">
              <a:buFont typeface="Arial" panose="020B0604020202020204" pitchFamily="34" charset="0"/>
              <a:buNone/>
            </a:pP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Standards for small and medium-sized enterprises with traded securities</a:t>
            </a:r>
          </a:p>
          <a:p>
            <a:pPr marL="0" indent="0" algn="ctr">
              <a:buFont typeface="Arial" panose="020B0604020202020204" pitchFamily="34" charset="0"/>
              <a:buNone/>
            </a:pP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Standards for undertakings outside of the EU</a:t>
            </a: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GB" sz="1600" dirty="0">
              <a:solidFill>
                <a:schemeClr val="bg1"/>
              </a:solidFill>
              <a:latin typeface="Arial" panose="020B0604020202020204" pitchFamily="34" charset="0"/>
              <a:cs typeface="Arial" panose="020B0604020202020204" pitchFamily="34" charset="0"/>
            </a:endParaRPr>
          </a:p>
        </p:txBody>
      </p:sp>
      <p:sp>
        <p:nvSpPr>
          <p:cNvPr id="33" name="Rectangle 32">
            <a:extLst>
              <a:ext uri="{FF2B5EF4-FFF2-40B4-BE49-F238E27FC236}">
                <a16:creationId xmlns:a16="http://schemas.microsoft.com/office/drawing/2014/main" id="{3E6AC030-E03B-D11A-07FB-B2A32A44BDFF}"/>
              </a:ext>
            </a:extLst>
          </p:cNvPr>
          <p:cNvSpPr/>
          <p:nvPr/>
        </p:nvSpPr>
        <p:spPr>
          <a:xfrm>
            <a:off x="13018658" y="3815444"/>
            <a:ext cx="3743141" cy="4576941"/>
          </a:xfrm>
          <a:prstGeom prst="rect">
            <a:avLst/>
          </a:prstGeom>
          <a:solidFill>
            <a:srgbClr val="A21F4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highlight>
                  <a:srgbClr val="00457C"/>
                </a:highlight>
                <a:latin typeface="Arial" panose="020B0604020202020204" pitchFamily="34" charset="0"/>
                <a:cs typeface="Arial" panose="020B0604020202020204" pitchFamily="34" charset="0"/>
              </a:rPr>
              <a:t>EU Taxonomy</a:t>
            </a:r>
            <a:endParaRPr lang="cs-CZ" b="1" dirty="0">
              <a:solidFill>
                <a:schemeClr val="bg1"/>
              </a:solidFill>
              <a:highlight>
                <a:srgbClr val="00457C"/>
              </a:highlight>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GB"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The reporting obligation arises for the enterprise according to the NFRD and CSRD application schedule</a:t>
            </a: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US"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For 2022 and 2023, obligated entities will report information on the first two climate targets</a:t>
            </a: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US"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For 2024, obliged entities shall report information for all 6 environmental objectives</a:t>
            </a:r>
            <a:endParaRPr lang="cs-CZ"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US" sz="1600" dirty="0">
              <a:solidFill>
                <a:schemeClr val="bg1"/>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US" sz="1600" dirty="0">
                <a:solidFill>
                  <a:schemeClr val="bg1"/>
                </a:solidFill>
                <a:latin typeface="Arial" panose="020B0604020202020204" pitchFamily="34" charset="0"/>
                <a:cs typeface="Arial" panose="020B0604020202020204" pitchFamily="34" charset="0"/>
              </a:rPr>
              <a:t>Indicators for non-financial enterprises: % of activities according to the taxonomy (turnover, </a:t>
            </a:r>
            <a:r>
              <a:rPr lang="en-US" sz="1600" dirty="0" err="1">
                <a:solidFill>
                  <a:schemeClr val="bg1"/>
                </a:solidFill>
                <a:latin typeface="Arial" panose="020B0604020202020204" pitchFamily="34" charset="0"/>
                <a:cs typeface="Arial" panose="020B0604020202020204" pitchFamily="34" charset="0"/>
              </a:rPr>
              <a:t>CapEx</a:t>
            </a:r>
            <a:r>
              <a:rPr lang="en-US" sz="1600" dirty="0">
                <a:solidFill>
                  <a:schemeClr val="bg1"/>
                </a:solidFill>
                <a:latin typeface="Arial" panose="020B0604020202020204" pitchFamily="34" charset="0"/>
                <a:cs typeface="Arial" panose="020B0604020202020204" pitchFamily="34" charset="0"/>
              </a:rPr>
              <a:t>, </a:t>
            </a:r>
            <a:r>
              <a:rPr lang="en-US" sz="1600" dirty="0" err="1">
                <a:solidFill>
                  <a:schemeClr val="bg1"/>
                </a:solidFill>
                <a:latin typeface="Arial" panose="020B0604020202020204" pitchFamily="34" charset="0"/>
                <a:cs typeface="Arial" panose="020B0604020202020204" pitchFamily="34" charset="0"/>
              </a:rPr>
              <a:t>OpEx</a:t>
            </a:r>
            <a:r>
              <a:rPr lang="en-US" sz="1600" dirty="0">
                <a:solidFill>
                  <a:schemeClr val="bg1"/>
                </a:solidFill>
                <a:latin typeface="Arial" panose="020B0604020202020204" pitchFamily="34" charset="0"/>
                <a:cs typeface="Arial" panose="020B0604020202020204" pitchFamily="34" charset="0"/>
              </a:rPr>
              <a:t>)</a:t>
            </a:r>
            <a:endParaRPr lang="cs-CZ" sz="1600" b="1" dirty="0">
              <a:solidFill>
                <a:schemeClr val="bg1"/>
              </a:solidFill>
              <a:latin typeface="Arial" panose="020B0604020202020204" pitchFamily="34" charset="0"/>
              <a:cs typeface="Arial" panose="020B0604020202020204" pitchFamily="34" charset="0"/>
            </a:endParaRPr>
          </a:p>
        </p:txBody>
      </p:sp>
      <p:sp>
        <p:nvSpPr>
          <p:cNvPr id="38" name="Arrow: Chevron 37">
            <a:extLst>
              <a:ext uri="{FF2B5EF4-FFF2-40B4-BE49-F238E27FC236}">
                <a16:creationId xmlns:a16="http://schemas.microsoft.com/office/drawing/2014/main" id="{D8DB293B-6514-0720-BA7F-CE787B52A000}"/>
              </a:ext>
            </a:extLst>
          </p:cNvPr>
          <p:cNvSpPr/>
          <p:nvPr/>
        </p:nvSpPr>
        <p:spPr>
          <a:xfrm>
            <a:off x="11431367" y="5207127"/>
            <a:ext cx="1171494" cy="1496433"/>
          </a:xfrm>
          <a:prstGeom prst="chevron">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sp>
        <p:nvSpPr>
          <p:cNvPr id="40" name="Arrow: Chevron 39">
            <a:extLst>
              <a:ext uri="{FF2B5EF4-FFF2-40B4-BE49-F238E27FC236}">
                <a16:creationId xmlns:a16="http://schemas.microsoft.com/office/drawing/2014/main" id="{87B6C445-6DBC-B4F0-D71F-02B26BCFCD33}"/>
              </a:ext>
            </a:extLst>
          </p:cNvPr>
          <p:cNvSpPr/>
          <p:nvPr/>
        </p:nvSpPr>
        <p:spPr>
          <a:xfrm rot="10800000">
            <a:off x="5609900" y="5207126"/>
            <a:ext cx="1171494" cy="1496433"/>
          </a:xfrm>
          <a:prstGeom prst="chevron">
            <a:avLst/>
          </a:prstGeom>
          <a:solidFill>
            <a:srgbClr val="00457C"/>
          </a:solidFill>
          <a:ln>
            <a:solidFill>
              <a:srgbClr val="0045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solidFill>
                <a:schemeClr val="tx1"/>
              </a:solidFill>
            </a:endParaRPr>
          </a:p>
        </p:txBody>
      </p:sp>
      <p:pic>
        <p:nvPicPr>
          <p:cNvPr id="51" name="Graphic 50" descr="Exclamation mark with solid fill">
            <a:extLst>
              <a:ext uri="{FF2B5EF4-FFF2-40B4-BE49-F238E27FC236}">
                <a16:creationId xmlns:a16="http://schemas.microsoft.com/office/drawing/2014/main" id="{5F3B2B61-62D8-9793-2BE6-02D4A7206A5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31172" y="8774636"/>
            <a:ext cx="704220" cy="704220"/>
          </a:xfrm>
          <a:prstGeom prst="rect">
            <a:avLst/>
          </a:prstGeom>
        </p:spPr>
      </p:pic>
      <p:pic>
        <p:nvPicPr>
          <p:cNvPr id="52" name="Graphic 51" descr="Exclamation mark with solid fill">
            <a:extLst>
              <a:ext uri="{FF2B5EF4-FFF2-40B4-BE49-F238E27FC236}">
                <a16:creationId xmlns:a16="http://schemas.microsoft.com/office/drawing/2014/main" id="{EEDE4324-EF82-F6A2-91EF-36FDB4DDEB7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569901" y="8774636"/>
            <a:ext cx="704220" cy="704220"/>
          </a:xfrm>
          <a:prstGeom prst="rect">
            <a:avLst/>
          </a:prstGeom>
        </p:spPr>
      </p:pic>
      <p:pic>
        <p:nvPicPr>
          <p:cNvPr id="53" name="Graphic 52" descr="Exclamation mark with solid fill">
            <a:extLst>
              <a:ext uri="{FF2B5EF4-FFF2-40B4-BE49-F238E27FC236}">
                <a16:creationId xmlns:a16="http://schemas.microsoft.com/office/drawing/2014/main" id="{F4A479AC-22C9-0527-0EF2-3ACB218BED7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83156" y="8774636"/>
            <a:ext cx="704220" cy="704220"/>
          </a:xfrm>
          <a:prstGeom prst="rect">
            <a:avLst/>
          </a:prstGeom>
        </p:spPr>
      </p:pic>
    </p:spTree>
    <p:extLst>
      <p:ext uri="{BB962C8B-B14F-4D97-AF65-F5344CB8AC3E}">
        <p14:creationId xmlns:p14="http://schemas.microsoft.com/office/powerpoint/2010/main" val="480380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F2F2">
            <a:alpha val="20000"/>
          </a:srgbClr>
        </a:solidFill>
        <a:effectLst/>
      </p:bgPr>
    </p:bg>
    <p:spTree>
      <p:nvGrpSpPr>
        <p:cNvPr id="1" name=""/>
        <p:cNvGrpSpPr/>
        <p:nvPr/>
      </p:nvGrpSpPr>
      <p:grpSpPr>
        <a:xfrm>
          <a:off x="0" y="0"/>
          <a:ext cx="0" cy="0"/>
          <a:chOff x="0" y="0"/>
          <a:chExt cx="0" cy="0"/>
        </a:xfrm>
      </p:grpSpPr>
      <p:sp>
        <p:nvSpPr>
          <p:cNvPr id="2" name="TextBox 2"/>
          <p:cNvSpPr txBox="1"/>
          <p:nvPr/>
        </p:nvSpPr>
        <p:spPr>
          <a:xfrm>
            <a:off x="1202428" y="1307597"/>
            <a:ext cx="16120885" cy="2221698"/>
          </a:xfrm>
          <a:prstGeom prst="rect">
            <a:avLst/>
          </a:prstGeom>
        </p:spPr>
        <p:txBody>
          <a:bodyPr wrap="square" lIns="0" tIns="0" rIns="0" bIns="0" rtlCol="0" anchor="t">
            <a:spAutoFit/>
          </a:bodyPr>
          <a:lstStyle/>
          <a:p>
            <a:pPr algn="l">
              <a:lnSpc>
                <a:spcPts val="8939"/>
              </a:lnSpc>
            </a:pPr>
            <a:r>
              <a:rPr lang="cs-CZ" sz="6385" dirty="0" err="1">
                <a:solidFill>
                  <a:srgbClr val="000000"/>
                </a:solidFill>
                <a:latin typeface="Arial Bold"/>
              </a:rPr>
              <a:t>European</a:t>
            </a:r>
            <a:r>
              <a:rPr lang="cs-CZ" sz="6385" dirty="0">
                <a:solidFill>
                  <a:srgbClr val="000000"/>
                </a:solidFill>
                <a:latin typeface="Arial Bold"/>
              </a:rPr>
              <a:t> </a:t>
            </a:r>
            <a:r>
              <a:rPr lang="cs-CZ" sz="6385" dirty="0" err="1">
                <a:solidFill>
                  <a:srgbClr val="000000"/>
                </a:solidFill>
                <a:latin typeface="Arial Bold"/>
              </a:rPr>
              <a:t>Sustainability</a:t>
            </a:r>
            <a:r>
              <a:rPr lang="cs-CZ" sz="6385" dirty="0">
                <a:solidFill>
                  <a:srgbClr val="000000"/>
                </a:solidFill>
                <a:latin typeface="Arial Bold"/>
              </a:rPr>
              <a:t> Reporting </a:t>
            </a:r>
            <a:r>
              <a:rPr lang="cs-CZ" sz="6385" dirty="0" err="1">
                <a:solidFill>
                  <a:srgbClr val="000000"/>
                </a:solidFill>
                <a:latin typeface="Arial Bold"/>
              </a:rPr>
              <a:t>Standards</a:t>
            </a:r>
            <a:endParaRPr lang="en-US" sz="6385" dirty="0">
              <a:solidFill>
                <a:srgbClr val="000000"/>
              </a:solidFill>
              <a:latin typeface="Arial Bold"/>
            </a:endParaRPr>
          </a:p>
        </p:txBody>
      </p:sp>
      <p:grpSp>
        <p:nvGrpSpPr>
          <p:cNvPr id="3" name="Group 3"/>
          <p:cNvGrpSpPr/>
          <p:nvPr/>
        </p:nvGrpSpPr>
        <p:grpSpPr>
          <a:xfrm>
            <a:off x="14935968" y="163818"/>
            <a:ext cx="2955970" cy="1340462"/>
            <a:chOff x="0" y="0"/>
            <a:chExt cx="3941293" cy="1787283"/>
          </a:xfrm>
        </p:grpSpPr>
        <p:sp>
          <p:nvSpPr>
            <p:cNvPr id="4" name="Freeform 4"/>
            <p:cNvSpPr/>
            <p:nvPr/>
          </p:nvSpPr>
          <p:spPr>
            <a:xfrm>
              <a:off x="0" y="28884"/>
              <a:ext cx="1729515" cy="1729515"/>
            </a:xfrm>
            <a:custGeom>
              <a:avLst/>
              <a:gdLst/>
              <a:ahLst/>
              <a:cxnLst/>
              <a:rect l="l" t="t" r="r" b="b"/>
              <a:pathLst>
                <a:path w="1729515" h="1729515">
                  <a:moveTo>
                    <a:pt x="0" y="0"/>
                  </a:moveTo>
                  <a:lnTo>
                    <a:pt x="1729515" y="0"/>
                  </a:lnTo>
                  <a:lnTo>
                    <a:pt x="1729515" y="1729515"/>
                  </a:lnTo>
                  <a:lnTo>
                    <a:pt x="0" y="1729515"/>
                  </a:lnTo>
                  <a:lnTo>
                    <a:pt x="0" y="0"/>
                  </a:lnTo>
                  <a:close/>
                </a:path>
              </a:pathLst>
            </a:custGeom>
            <a:blipFill>
              <a:blip r:embed="rId3"/>
              <a:stretch>
                <a:fillRect/>
              </a:stretch>
            </a:blipFill>
          </p:spPr>
          <p:txBody>
            <a:bodyPr/>
            <a:lstStyle/>
            <a:p>
              <a:endParaRPr lang="es-AR"/>
            </a:p>
          </p:txBody>
        </p:sp>
        <p:sp>
          <p:nvSpPr>
            <p:cNvPr id="5" name="Freeform 5"/>
            <p:cNvSpPr/>
            <p:nvPr/>
          </p:nvSpPr>
          <p:spPr>
            <a:xfrm>
              <a:off x="1814868" y="0"/>
              <a:ext cx="2126425" cy="1787283"/>
            </a:xfrm>
            <a:custGeom>
              <a:avLst/>
              <a:gdLst/>
              <a:ahLst/>
              <a:cxnLst/>
              <a:rect l="l" t="t" r="r" b="b"/>
              <a:pathLst>
                <a:path w="2126425" h="1787283">
                  <a:moveTo>
                    <a:pt x="0" y="0"/>
                  </a:moveTo>
                  <a:lnTo>
                    <a:pt x="2126425" y="0"/>
                  </a:lnTo>
                  <a:lnTo>
                    <a:pt x="2126425" y="1787283"/>
                  </a:lnTo>
                  <a:lnTo>
                    <a:pt x="0" y="1787283"/>
                  </a:lnTo>
                  <a:lnTo>
                    <a:pt x="0" y="0"/>
                  </a:lnTo>
                  <a:close/>
                </a:path>
              </a:pathLst>
            </a:custGeom>
            <a:blipFill>
              <a:blip r:embed="rId4"/>
              <a:stretch>
                <a:fillRect t="-8396" r="-99516" b="-55873"/>
              </a:stretch>
            </a:blipFill>
            <a:ln cap="sq">
              <a:noFill/>
              <a:prstDash val="solid"/>
              <a:miter/>
            </a:ln>
          </p:spPr>
          <p:txBody>
            <a:bodyPr/>
            <a:lstStyle/>
            <a:p>
              <a:endParaRPr lang="es-AR"/>
            </a:p>
          </p:txBody>
        </p:sp>
      </p:grpSp>
      <p:sp>
        <p:nvSpPr>
          <p:cNvPr id="8" name="TextBox 8"/>
          <p:cNvSpPr txBox="1"/>
          <p:nvPr/>
        </p:nvSpPr>
        <p:spPr>
          <a:xfrm>
            <a:off x="1202428" y="3530576"/>
            <a:ext cx="15323471" cy="5736892"/>
          </a:xfrm>
          <a:prstGeom prst="rect">
            <a:avLst/>
          </a:prstGeom>
        </p:spPr>
        <p:txBody>
          <a:bodyPr wrap="square" lIns="0" tIns="0" rIns="0" bIns="0" rtlCol="0" anchor="t">
            <a:spAutoFit/>
          </a:bodyPr>
          <a:lstStyle/>
          <a:p>
            <a:pPr algn="l">
              <a:lnSpc>
                <a:spcPts val="4062"/>
              </a:lnSpc>
            </a:pPr>
            <a:r>
              <a:rPr lang="cs-CZ" sz="2901" dirty="0" err="1">
                <a:solidFill>
                  <a:srgbClr val="000000"/>
                </a:solidFill>
                <a:latin typeface="Arial"/>
              </a:rPr>
              <a:t>Commission</a:t>
            </a:r>
            <a:r>
              <a:rPr lang="cs-CZ" sz="2901" dirty="0">
                <a:solidFill>
                  <a:srgbClr val="000000"/>
                </a:solidFill>
                <a:latin typeface="Arial"/>
              </a:rPr>
              <a:t> </a:t>
            </a:r>
            <a:r>
              <a:rPr lang="cs-CZ" sz="2901" dirty="0" err="1">
                <a:solidFill>
                  <a:srgbClr val="000000"/>
                </a:solidFill>
                <a:latin typeface="Arial"/>
              </a:rPr>
              <a:t>Dele</a:t>
            </a:r>
            <a:r>
              <a:rPr lang="en-GB" sz="2901" dirty="0">
                <a:solidFill>
                  <a:srgbClr val="000000"/>
                </a:solidFill>
                <a:latin typeface="Arial"/>
              </a:rPr>
              <a:t>gated Regulation (EU) </a:t>
            </a:r>
            <a:r>
              <a:rPr lang="en-US" sz="2901" dirty="0">
                <a:solidFill>
                  <a:srgbClr val="000000"/>
                </a:solidFill>
                <a:latin typeface="Arial"/>
                <a:hlinkClick r:id="rId5"/>
              </a:rPr>
              <a:t>2023/2772</a:t>
            </a:r>
            <a:r>
              <a:rPr lang="en-US" sz="2901" dirty="0">
                <a:solidFill>
                  <a:srgbClr val="000000"/>
                </a:solidFill>
                <a:latin typeface="Arial"/>
              </a:rPr>
              <a:t> supplementing Directive 2013/34/EU of the European Parliament and of the Council as regards sustainability reporting standards</a:t>
            </a:r>
            <a:endParaRPr lang="cs-CZ" sz="2901" dirty="0">
              <a:solidFill>
                <a:srgbClr val="000000"/>
              </a:solidFill>
              <a:latin typeface="Arial"/>
            </a:endParaRPr>
          </a:p>
          <a:p>
            <a:pPr marL="457200" indent="-457200" algn="l">
              <a:lnSpc>
                <a:spcPts val="4062"/>
              </a:lnSpc>
              <a:buFont typeface="Arial" panose="020B0604020202020204" pitchFamily="34" charset="0"/>
              <a:buChar char="•"/>
            </a:pPr>
            <a:r>
              <a:rPr lang="en-GB" sz="2901" dirty="0">
                <a:solidFill>
                  <a:srgbClr val="000000"/>
                </a:solidFill>
                <a:latin typeface="Arial"/>
              </a:rPr>
              <a:t>S</a:t>
            </a:r>
            <a:r>
              <a:rPr lang="cs-CZ" sz="2901" dirty="0">
                <a:solidFill>
                  <a:srgbClr val="000000"/>
                </a:solidFill>
                <a:latin typeface="Arial"/>
              </a:rPr>
              <a:t>et </a:t>
            </a:r>
            <a:r>
              <a:rPr lang="cs-CZ" sz="2901" dirty="0" err="1">
                <a:solidFill>
                  <a:srgbClr val="000000"/>
                </a:solidFill>
                <a:latin typeface="Arial"/>
              </a:rPr>
              <a:t>of</a:t>
            </a:r>
            <a:r>
              <a:rPr lang="en-GB" sz="2901" dirty="0">
                <a:solidFill>
                  <a:srgbClr val="000000"/>
                </a:solidFill>
                <a:latin typeface="Arial"/>
              </a:rPr>
              <a:t> mandatory reporting standards applicable to all undertakings which have to publish sustainability reports, 3 levels of standards</a:t>
            </a:r>
          </a:p>
          <a:p>
            <a:pPr marL="914400" lvl="1" indent="-457200">
              <a:lnSpc>
                <a:spcPts val="4062"/>
              </a:lnSpc>
              <a:buFont typeface="Arial" panose="020B0604020202020204" pitchFamily="34" charset="0"/>
              <a:buChar char="•"/>
            </a:pPr>
            <a:r>
              <a:rPr lang="en-GB" sz="2901" dirty="0">
                <a:solidFill>
                  <a:srgbClr val="000000"/>
                </a:solidFill>
                <a:latin typeface="Arial"/>
              </a:rPr>
              <a:t>Sector agnostic </a:t>
            </a:r>
          </a:p>
          <a:p>
            <a:pPr marL="914400" lvl="1" indent="-457200">
              <a:lnSpc>
                <a:spcPts val="4062"/>
              </a:lnSpc>
              <a:buFont typeface="Arial" panose="020B0604020202020204" pitchFamily="34" charset="0"/>
              <a:buChar char="•"/>
            </a:pPr>
            <a:r>
              <a:rPr lang="en-GB" sz="2901" dirty="0">
                <a:solidFill>
                  <a:srgbClr val="000000"/>
                </a:solidFill>
                <a:latin typeface="Arial"/>
              </a:rPr>
              <a:t>Sector specific</a:t>
            </a:r>
          </a:p>
          <a:p>
            <a:pPr marL="914400" lvl="1" indent="-457200">
              <a:lnSpc>
                <a:spcPts val="4062"/>
              </a:lnSpc>
              <a:buFont typeface="Arial" panose="020B0604020202020204" pitchFamily="34" charset="0"/>
              <a:buChar char="•"/>
            </a:pPr>
            <a:r>
              <a:rPr lang="en-GB" sz="2901" dirty="0">
                <a:solidFill>
                  <a:srgbClr val="000000"/>
                </a:solidFill>
                <a:latin typeface="Arial"/>
              </a:rPr>
              <a:t>Entity specific</a:t>
            </a:r>
          </a:p>
          <a:p>
            <a:pPr marL="457200" indent="-457200">
              <a:lnSpc>
                <a:spcPts val="4062"/>
              </a:lnSpc>
              <a:buFont typeface="Arial" panose="020B0604020202020204" pitchFamily="34" charset="0"/>
              <a:buChar char="•"/>
            </a:pPr>
            <a:r>
              <a:rPr lang="cs-CZ" sz="2901" dirty="0" err="1">
                <a:solidFill>
                  <a:srgbClr val="000000"/>
                </a:solidFill>
                <a:latin typeface="Arial"/>
              </a:rPr>
              <a:t>Introduces</a:t>
            </a:r>
            <a:r>
              <a:rPr lang="cs-CZ" sz="2901" dirty="0">
                <a:solidFill>
                  <a:srgbClr val="000000"/>
                </a:solidFill>
                <a:latin typeface="Arial"/>
              </a:rPr>
              <a:t> double </a:t>
            </a:r>
            <a:r>
              <a:rPr lang="cs-CZ" sz="2901" dirty="0" err="1">
                <a:solidFill>
                  <a:srgbClr val="000000"/>
                </a:solidFill>
                <a:latin typeface="Arial"/>
              </a:rPr>
              <a:t>materiality</a:t>
            </a:r>
            <a:r>
              <a:rPr lang="cs-CZ" sz="2901" dirty="0">
                <a:solidFill>
                  <a:srgbClr val="000000"/>
                </a:solidFill>
                <a:latin typeface="Arial"/>
              </a:rPr>
              <a:t> (</a:t>
            </a:r>
            <a:r>
              <a:rPr lang="cs-CZ" sz="2901" dirty="0" err="1">
                <a:solidFill>
                  <a:srgbClr val="000000"/>
                </a:solidFill>
                <a:latin typeface="Arial"/>
              </a:rPr>
              <a:t>financial</a:t>
            </a:r>
            <a:r>
              <a:rPr lang="cs-CZ" sz="2901" dirty="0">
                <a:solidFill>
                  <a:srgbClr val="000000"/>
                </a:solidFill>
                <a:latin typeface="Arial"/>
              </a:rPr>
              <a:t> and </a:t>
            </a:r>
            <a:r>
              <a:rPr lang="cs-CZ" sz="2901" dirty="0" err="1">
                <a:solidFill>
                  <a:srgbClr val="000000"/>
                </a:solidFill>
                <a:latin typeface="Arial"/>
              </a:rPr>
              <a:t>impact</a:t>
            </a:r>
            <a:r>
              <a:rPr lang="cs-CZ" sz="2901" dirty="0">
                <a:solidFill>
                  <a:srgbClr val="000000"/>
                </a:solidFill>
                <a:latin typeface="Arial"/>
              </a:rPr>
              <a:t>)</a:t>
            </a:r>
            <a:endParaRPr lang="en-GB" sz="2901" dirty="0">
              <a:solidFill>
                <a:srgbClr val="000000"/>
              </a:solidFill>
              <a:latin typeface="Arial"/>
            </a:endParaRPr>
          </a:p>
          <a:p>
            <a:pPr marL="457200" indent="-457200">
              <a:lnSpc>
                <a:spcPts val="4062"/>
              </a:lnSpc>
              <a:buFont typeface="Arial" panose="020B0604020202020204" pitchFamily="34" charset="0"/>
              <a:buChar char="•"/>
            </a:pPr>
            <a:r>
              <a:rPr lang="en-GB" sz="2901" dirty="0">
                <a:solidFill>
                  <a:srgbClr val="000000"/>
                </a:solidFill>
                <a:latin typeface="Arial"/>
              </a:rPr>
              <a:t>Emissions accounting based on the GHG Protocol</a:t>
            </a:r>
          </a:p>
          <a:p>
            <a:pPr algn="l">
              <a:lnSpc>
                <a:spcPts val="4062"/>
              </a:lnSpc>
            </a:pPr>
            <a:r>
              <a:rPr lang="en-GB" sz="2901" dirty="0">
                <a:solidFill>
                  <a:srgbClr val="000000"/>
                </a:solidFill>
                <a:latin typeface="Arial"/>
              </a:rPr>
              <a:t>Set of sustainability reporting standards will be developed for the SMEs</a:t>
            </a:r>
          </a:p>
          <a:p>
            <a:pPr algn="l">
              <a:lnSpc>
                <a:spcPts val="4062"/>
              </a:lnSpc>
            </a:pPr>
            <a:r>
              <a:rPr lang="en-GB" sz="2901" dirty="0">
                <a:solidFill>
                  <a:srgbClr val="000000"/>
                </a:solidFill>
                <a:latin typeface="Arial"/>
              </a:rPr>
              <a:t>Developed by EFRAG</a:t>
            </a:r>
            <a:endParaRPr lang="cs-CZ" sz="2901" dirty="0">
              <a:solidFill>
                <a:srgbClr val="000000"/>
              </a:solidFill>
              <a:latin typeface="Arial"/>
            </a:endParaRPr>
          </a:p>
        </p:txBody>
      </p:sp>
      <p:grpSp>
        <p:nvGrpSpPr>
          <p:cNvPr id="9" name="Group 9"/>
          <p:cNvGrpSpPr/>
          <p:nvPr/>
        </p:nvGrpSpPr>
        <p:grpSpPr>
          <a:xfrm>
            <a:off x="658734" y="652803"/>
            <a:ext cx="16619616" cy="9118187"/>
            <a:chOff x="0" y="0"/>
            <a:chExt cx="22159488" cy="12157583"/>
          </a:xfrm>
        </p:grpSpPr>
        <p:sp>
          <p:nvSpPr>
            <p:cNvPr id="10" name="AutoShape 10"/>
            <p:cNvSpPr/>
            <p:nvPr/>
          </p:nvSpPr>
          <p:spPr>
            <a:xfrm flipV="1">
              <a:off x="25400" y="25400"/>
              <a:ext cx="18763935" cy="12682"/>
            </a:xfrm>
            <a:prstGeom prst="line">
              <a:avLst/>
            </a:prstGeom>
            <a:ln w="50800" cap="flat">
              <a:solidFill>
                <a:srgbClr val="00457C"/>
              </a:solidFill>
              <a:prstDash val="solid"/>
              <a:headEnd type="none" w="sm" len="sm"/>
              <a:tailEnd type="none" w="sm" len="sm"/>
            </a:ln>
          </p:spPr>
          <p:txBody>
            <a:bodyPr/>
            <a:lstStyle/>
            <a:p>
              <a:endParaRPr lang="es-AR"/>
            </a:p>
          </p:txBody>
        </p:sp>
        <p:sp>
          <p:nvSpPr>
            <p:cNvPr id="11" name="AutoShape 11"/>
            <p:cNvSpPr/>
            <p:nvPr/>
          </p:nvSpPr>
          <p:spPr>
            <a:xfrm flipV="1">
              <a:off x="38100" y="12106783"/>
              <a:ext cx="22095988" cy="25400"/>
            </a:xfrm>
            <a:prstGeom prst="line">
              <a:avLst/>
            </a:prstGeom>
            <a:ln w="50800" cap="flat">
              <a:solidFill>
                <a:srgbClr val="00457C"/>
              </a:solidFill>
              <a:prstDash val="solid"/>
              <a:headEnd type="none" w="sm" len="sm"/>
              <a:tailEnd type="none" w="sm" len="sm"/>
            </a:ln>
          </p:spPr>
          <p:txBody>
            <a:bodyPr/>
            <a:lstStyle/>
            <a:p>
              <a:endParaRPr lang="es-AR"/>
            </a:p>
          </p:txBody>
        </p:sp>
        <p:sp>
          <p:nvSpPr>
            <p:cNvPr id="12" name="AutoShape 12"/>
            <p:cNvSpPr/>
            <p:nvPr/>
          </p:nvSpPr>
          <p:spPr>
            <a:xfrm flipH="1" flipV="1">
              <a:off x="25400" y="38082"/>
              <a:ext cx="12664" cy="12068701"/>
            </a:xfrm>
            <a:prstGeom prst="line">
              <a:avLst/>
            </a:prstGeom>
            <a:ln w="50800" cap="flat">
              <a:solidFill>
                <a:srgbClr val="00457C"/>
              </a:solidFill>
              <a:prstDash val="solid"/>
              <a:headEnd type="none" w="sm" len="sm"/>
              <a:tailEnd type="none" w="sm" len="sm"/>
            </a:ln>
          </p:spPr>
          <p:txBody>
            <a:bodyPr/>
            <a:lstStyle/>
            <a:p>
              <a:endParaRPr lang="es-AR"/>
            </a:p>
          </p:txBody>
        </p:sp>
        <p:sp>
          <p:nvSpPr>
            <p:cNvPr id="13" name="AutoShape 13"/>
            <p:cNvSpPr/>
            <p:nvPr/>
          </p:nvSpPr>
          <p:spPr>
            <a:xfrm flipH="1" flipV="1">
              <a:off x="22134088" y="1203257"/>
              <a:ext cx="0" cy="10903525"/>
            </a:xfrm>
            <a:prstGeom prst="line">
              <a:avLst/>
            </a:prstGeom>
            <a:ln w="50800" cap="flat">
              <a:solidFill>
                <a:srgbClr val="00457C"/>
              </a:solidFill>
              <a:prstDash val="solid"/>
              <a:headEnd type="none" w="sm" len="sm"/>
              <a:tailEnd type="none" w="sm" len="sm"/>
            </a:ln>
          </p:spPr>
          <p:txBody>
            <a:bodyPr/>
            <a:lstStyle/>
            <a:p>
              <a:endParaRPr lang="es-AR"/>
            </a:p>
          </p:txBody>
        </p:sp>
      </p:grpSp>
      <p:pic>
        <p:nvPicPr>
          <p:cNvPr id="50" name="Graphic 49" descr="Tree With Roots outline">
            <a:extLst>
              <a:ext uri="{FF2B5EF4-FFF2-40B4-BE49-F238E27FC236}">
                <a16:creationId xmlns:a16="http://schemas.microsoft.com/office/drawing/2014/main" id="{7A8D11A2-61EF-A70C-124B-36860737D93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408913" y="8818490"/>
            <a:ext cx="914400" cy="914400"/>
          </a:xfrm>
          <a:prstGeom prst="rect">
            <a:avLst/>
          </a:prstGeom>
        </p:spPr>
      </p:pic>
    </p:spTree>
    <p:extLst>
      <p:ext uri="{BB962C8B-B14F-4D97-AF65-F5344CB8AC3E}">
        <p14:creationId xmlns:p14="http://schemas.microsoft.com/office/powerpoint/2010/main" val="1489301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7451</TotalTime>
  <Words>2195</Words>
  <Application>Microsoft Office PowerPoint</Application>
  <PresentationFormat>Custom</PresentationFormat>
  <Paragraphs>412</Paragraphs>
  <Slides>21</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Arial Bold</vt:lpstr>
      <vt:lpstr>Calibri</vt:lpstr>
      <vt:lpstr>Arial Nova</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Asamblea CHG SMS</dc:title>
  <dc:creator>Andrea Yanina Pantarotto</dc:creator>
  <cp:lastModifiedBy>Jiří Vidiečan</cp:lastModifiedBy>
  <cp:revision>115</cp:revision>
  <dcterms:created xsi:type="dcterms:W3CDTF">2006-08-16T00:00:00Z</dcterms:created>
  <dcterms:modified xsi:type="dcterms:W3CDTF">2024-09-10T13:06:01Z</dcterms:modified>
  <dc:identifier>DAGEvqhMLlE</dc:identifier>
</cp:coreProperties>
</file>